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65AE3A3-83B7-4336-B864-25FB8EE21A52}">
  <a:tblStyle styleId="{965AE3A3-83B7-4336-B864-25FB8EE21A52}"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7 seconds.( I will select 2 best slides (i will give them extra points and students will present for CIS committee)</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1" name="Shape 22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22" name="Shape 22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9" name="Shape 229"/>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30" name="Shape 230"/>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7" name="Shape 23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38" name="Shape 23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5" name="Shape 24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46" name="Shape 24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3" name="Shape 25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54" name="Shape 25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1" name="Shape 26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62" name="Shape 26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1" name="Shape 27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72" name="Shape 27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9" name="Shape 279"/>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80" name="Shape 280"/>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7" name="Shape 28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88" name="Shape 28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p>
          <a:p>
            <a:pPr lvl="0" marR="0" rtl="0" algn="l">
              <a:lnSpc>
                <a:spcPct val="100000"/>
              </a:lnSpc>
              <a:spcBef>
                <a:spcPts val="0"/>
              </a:spcBef>
              <a:spcAft>
                <a:spcPts val="0"/>
              </a:spcAft>
              <a:buNone/>
            </a:pPr>
            <a:r>
              <a:t/>
            </a:r>
            <a:endParaRPr/>
          </a:p>
        </p:txBody>
      </p:sp>
      <p:sp>
        <p:nvSpPr>
          <p:cNvPr id="155" name="Shape 15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4" name="Shape 16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65" name="Shape 16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4" name="Shape 17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5" name="Shape 17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1" name="Shape 18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82" name="Shape 18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9" name="Shape 189"/>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Identify the design patterns used (one or more slides).</a:t>
            </a:r>
          </a:p>
          <a:p>
            <a:pPr lvl="0" rtl="0">
              <a:spcBef>
                <a:spcPts val="0"/>
              </a:spcBef>
              <a:buSzPct val="25000"/>
              <a:buNone/>
            </a:pPr>
            <a:r>
              <a:t/>
            </a:r>
            <a:endParaRPr/>
          </a:p>
          <a:p>
            <a:pPr indent="0" lvl="0" marL="0" marR="0" rtl="0" algn="l">
              <a:spcBef>
                <a:spcPts val="360"/>
              </a:spcBef>
              <a:spcAft>
                <a:spcPts val="0"/>
              </a:spcAft>
              <a:buSzPct val="25000"/>
              <a:buNone/>
            </a:pPr>
            <a:r>
              <a:t/>
            </a:r>
            <a:endParaRPr/>
          </a:p>
        </p:txBody>
      </p:sp>
      <p:sp>
        <p:nvSpPr>
          <p:cNvPr id="190" name="Shape 190"/>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8" name="Shape 19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9" name="Shape 19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5" name="Shape 20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06" name="Shape 20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15" name="Shape 21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9" name="Shape 19"/>
          <p:cNvSpPr txBox="1"/>
          <p:nvPr>
            <p:ph type="ctrTitle"/>
          </p:nvPr>
        </p:nvSpPr>
        <p:spPr>
          <a:xfrm>
            <a:off x="1600200" y="2492375"/>
            <a:ext cx="6762600" cy="1470000"/>
          </a:xfrm>
          <a:prstGeom prst="rect">
            <a:avLst/>
          </a:prstGeom>
          <a:noFill/>
          <a:ln>
            <a:noFill/>
          </a:ln>
        </p:spPr>
        <p:txBody>
          <a:bodyPr anchorCtr="0" anchor="b" bIns="91425" lIns="91425" rIns="91425" tIns="91425"/>
          <a:lstStyle>
            <a:lvl1pPr indent="0" lvl="0" marL="0" marR="0" rtl="0" algn="r">
              <a:spcBef>
                <a:spcPts val="0"/>
              </a:spcBef>
              <a:spcAft>
                <a:spcPts val="0"/>
              </a:spcAft>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0" y="3966882"/>
            <a:ext cx="6762600" cy="1752600"/>
          </a:xfrm>
          <a:prstGeom prst="rect">
            <a:avLst/>
          </a:prstGeom>
          <a:noFill/>
          <a:ln>
            <a:noFill/>
          </a:ln>
        </p:spPr>
        <p:txBody>
          <a:bodyPr anchorCtr="0" anchor="t" bIns="91425" lIns="91425" rIns="91425" tIns="91425"/>
          <a:lstStyle>
            <a:lvl1pPr indent="0" lvl="0" marL="0" marR="0" rtl="0" algn="r">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22" name="Shape 22"/>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95" name="Shape 95"/>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00" name="Shape 100"/>
          <p:cNvSpPr txBox="1"/>
          <p:nvPr>
            <p:ph type="title"/>
          </p:nvPr>
        </p:nvSpPr>
        <p:spPr>
          <a:xfrm>
            <a:off x="779464" y="590550"/>
            <a:ext cx="3657600" cy="1161900"/>
          </a:xfrm>
          <a:prstGeom prst="rect">
            <a:avLst/>
          </a:prstGeom>
          <a:noFill/>
          <a:ln>
            <a:noFill/>
          </a:ln>
        </p:spPr>
        <p:txBody>
          <a:bodyPr anchorCtr="0" anchor="b" bIns="91425" lIns="91425" rIns="91425" tIns="91425"/>
          <a:lstStyle>
            <a:lvl1pPr indent="0" lvl="0" marL="0" marR="0" rtl="0" algn="ctr">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7"/>
            <a:ext cx="3657599" cy="53088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600"/>
          </a:xfrm>
          <a:prstGeom prst="rect">
            <a:avLst/>
          </a:prstGeom>
          <a:noFill/>
          <a:ln>
            <a:noFill/>
          </a:ln>
        </p:spPr>
        <p:txBody>
          <a:bodyPr anchorCtr="0" anchor="t" bIns="91425" lIns="91425" rIns="91425" tIns="91425"/>
          <a:lstStyle>
            <a:lvl1pPr indent="0" lvl="0" marL="0" marR="0" rtl="0" algn="ctr">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2" y="187325"/>
            <a:ext cx="8535900" cy="6483300"/>
          </a:xfrm>
          <a:prstGeom prst="rect">
            <a:avLst/>
          </a:prstGeom>
          <a:noFill/>
          <a:ln>
            <a:noFill/>
          </a:ln>
        </p:spPr>
      </p:pic>
      <p:sp>
        <p:nvSpPr>
          <p:cNvPr id="108" name="Shape 108"/>
          <p:cNvSpPr txBox="1"/>
          <p:nvPr>
            <p:ph type="title"/>
          </p:nvPr>
        </p:nvSpPr>
        <p:spPr>
          <a:xfrm>
            <a:off x="3886200" y="533400"/>
            <a:ext cx="4476600" cy="12525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3" y="1828800"/>
            <a:ext cx="4474500" cy="3810000"/>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39" y="179292"/>
            <a:ext cx="3281100" cy="6483000"/>
          </a:xfrm>
          <a:prstGeom prst="round1Rect">
            <a:avLst>
              <a:gd fmla="val 17325" name="adj"/>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7"/>
            <a:ext cx="26766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16" name="Shape 116"/>
          <p:cNvSpPr txBox="1"/>
          <p:nvPr>
            <p:ph type="title"/>
          </p:nvPr>
        </p:nvSpPr>
        <p:spPr>
          <a:xfrm>
            <a:off x="4710953" y="533400"/>
            <a:ext cx="3657600" cy="12525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0"/>
          </a:xfrm>
          <a:prstGeom prst="ellipse">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599" cy="3810000"/>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7"/>
            <a:ext cx="18654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2" y="6288087"/>
            <a:ext cx="52182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24" name="Shape 124"/>
          <p:cNvSpPr txBox="1"/>
          <p:nvPr>
            <p:ph type="title"/>
          </p:nvPr>
        </p:nvSpPr>
        <p:spPr>
          <a:xfrm>
            <a:off x="808037" y="3778623"/>
            <a:ext cx="7560600" cy="11028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610" y="762000"/>
            <a:ext cx="7427700" cy="2989800"/>
          </a:xfrm>
          <a:prstGeom prst="roundRect">
            <a:avLst>
              <a:gd fmla="val 7476" name="adj"/>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3" y="4827492"/>
            <a:ext cx="7560000" cy="1221000"/>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7"/>
            <a:ext cx="18654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2" y="6288087"/>
            <a:ext cx="52182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132" name="Shape 132"/>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7050" y="141300"/>
            <a:ext cx="4208400" cy="75834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139" name="Shape 139"/>
          <p:cNvSpPr txBox="1"/>
          <p:nvPr>
            <p:ph type="title"/>
          </p:nvPr>
        </p:nvSpPr>
        <p:spPr>
          <a:xfrm rot="5400000">
            <a:off x="5373299" y="2734862"/>
            <a:ext cx="5268900" cy="13581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275" y="328564"/>
            <a:ext cx="5268900" cy="61707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26" name="Shape 26"/>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2" y="1828800"/>
            <a:ext cx="7583400" cy="42084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600" cy="6483299"/>
          </a:xfrm>
          <a:prstGeom prst="rect">
            <a:avLst/>
          </a:prstGeom>
          <a:noFill/>
          <a:ln>
            <a:noFill/>
          </a:ln>
        </p:spPr>
      </p:pic>
      <p:sp>
        <p:nvSpPr>
          <p:cNvPr id="33" name="Shape 33"/>
          <p:cNvSpPr txBox="1"/>
          <p:nvPr>
            <p:ph type="title"/>
          </p:nvPr>
        </p:nvSpPr>
        <p:spPr>
          <a:xfrm>
            <a:off x="779462" y="2591359"/>
            <a:ext cx="7583400" cy="13620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2" y="3950353"/>
            <a:ext cx="7583400" cy="1500300"/>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40" name="Shape 40"/>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cxnSp>
        <p:nvCxnSpPr>
          <p:cNvPr id="48" name="Shape 48"/>
          <p:cNvCxnSpPr/>
          <p:nvPr/>
        </p:nvCxnSpPr>
        <p:spPr>
          <a:xfrm>
            <a:off x="874712" y="2286000"/>
            <a:ext cx="3562500" cy="1500"/>
          </a:xfrm>
          <a:prstGeom prst="straightConnector1">
            <a:avLst/>
          </a:prstGeom>
          <a:noFill/>
          <a:ln cap="flat" cmpd="sng" w="19050">
            <a:solidFill>
              <a:schemeClr val="lt1"/>
            </a:solidFill>
            <a:prstDash val="solid"/>
            <a:round/>
            <a:headEnd len="med" w="med" type="none"/>
            <a:tailEnd len="med" w="med" type="none"/>
          </a:ln>
        </p:spPr>
      </p:cxnSp>
      <p:cxnSp>
        <p:nvCxnSpPr>
          <p:cNvPr id="49" name="Shape 49"/>
          <p:cNvCxnSpPr/>
          <p:nvPr/>
        </p:nvCxnSpPr>
        <p:spPr>
          <a:xfrm>
            <a:off x="4816475" y="2286000"/>
            <a:ext cx="3565500" cy="1500"/>
          </a:xfrm>
          <a:prstGeom prst="straightConnector1">
            <a:avLst/>
          </a:prstGeom>
          <a:noFill/>
          <a:ln cap="flat" cmpd="sng" w="19050">
            <a:solidFill>
              <a:schemeClr val="lt1"/>
            </a:solidFill>
            <a:prstDash val="solid"/>
            <a:round/>
            <a:headEnd len="med" w="med" type="none"/>
            <a:tailEnd len="med" w="med" type="none"/>
          </a:ln>
        </p:spPr>
      </p:cxnSp>
      <p:cxnSp>
        <p:nvCxnSpPr>
          <p:cNvPr id="50" name="Shape 50"/>
          <p:cNvCxnSpPr/>
          <p:nvPr/>
        </p:nvCxnSpPr>
        <p:spPr>
          <a:xfrm>
            <a:off x="874712" y="2286000"/>
            <a:ext cx="3562500" cy="1500"/>
          </a:xfrm>
          <a:prstGeom prst="straightConnector1">
            <a:avLst/>
          </a:prstGeom>
          <a:noFill/>
          <a:ln cap="flat" cmpd="sng" w="19050">
            <a:solidFill>
              <a:schemeClr val="lt1"/>
            </a:solidFill>
            <a:prstDash val="solid"/>
            <a:round/>
            <a:headEnd len="med" w="med" type="none"/>
            <a:tailEnd len="med" w="med" type="none"/>
          </a:ln>
        </p:spPr>
      </p:cxnSp>
      <p:cxnSp>
        <p:nvCxnSpPr>
          <p:cNvPr id="51" name="Shape 51"/>
          <p:cNvCxnSpPr/>
          <p:nvPr/>
        </p:nvCxnSpPr>
        <p:spPr>
          <a:xfrm>
            <a:off x="4816475" y="2286000"/>
            <a:ext cx="3565500" cy="1500"/>
          </a:xfrm>
          <a:prstGeom prst="straightConnector1">
            <a:avLst/>
          </a:prstGeom>
          <a:noFill/>
          <a:ln cap="flat" cmpd="sng" w="19050">
            <a:solidFill>
              <a:schemeClr val="lt1"/>
            </a:solidFill>
            <a:prstDash val="solid"/>
            <a:round/>
            <a:headEnd len="med" w="med" type="none"/>
            <a:tailEnd len="med" w="med" type="none"/>
          </a:ln>
        </p:spPr>
      </p:cxnSp>
      <p:sp>
        <p:nvSpPr>
          <p:cNvPr id="52" name="Shape 52"/>
          <p:cNvSpPr txBox="1"/>
          <p:nvPr>
            <p:ph type="title"/>
          </p:nvPr>
        </p:nvSpPr>
        <p:spPr>
          <a:xfrm>
            <a:off x="779462" y="381000"/>
            <a:ext cx="7583400" cy="10443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2" y="1438834"/>
            <a:ext cx="3657600" cy="789899"/>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2" y="2362199"/>
            <a:ext cx="3657600" cy="36861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4"/>
            <a:ext cx="3657600" cy="789899"/>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62" name="Shape 62"/>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0"/>
            <a:ext cx="75852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2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70" name="Shape 70"/>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79" name="Shape 79"/>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89" name="Shape 89"/>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00" cy="6478500"/>
          </a:xfrm>
          <a:prstGeom prst="round2DiagRect">
            <a:avLst>
              <a:gd fmla="val 9416" name="adj1"/>
              <a:gd fmla="val 0" name="adj2"/>
            </a:avLst>
          </a:prstGeom>
          <a:gradFill>
            <a:gsLst>
              <a:gs pos="0">
                <a:srgbClr val="B27A00"/>
              </a:gs>
              <a:gs pos="13000">
                <a:srgbClr val="B27A00"/>
              </a:gs>
              <a:gs pos="100000">
                <a:schemeClr val="lt1"/>
              </a:gs>
            </a:gsLst>
            <a:lin ang="5400012" scaled="0"/>
          </a:gra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2" y="1828800"/>
            <a:ext cx="7583400" cy="42084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6" name="Shape 16"/>
          <p:cNvPicPr preferRelativeResize="0"/>
          <p:nvPr/>
        </p:nvPicPr>
        <p:blipFill rotWithShape="1">
          <a:blip r:embed="rId1">
            <a:alphaModFix/>
          </a:blip>
          <a:srcRect b="0" l="0" r="0" t="0"/>
          <a:stretch/>
        </p:blipFill>
        <p:spPr>
          <a:xfrm>
            <a:off x="6103937" y="5959475"/>
            <a:ext cx="2430600" cy="693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mailto:msiu001@fiu.edu" TargetMode="External"/><Relationship Id="rId4" Type="http://schemas.openxmlformats.org/officeDocument/2006/relationships/hyperlink" Target="mailto:rhill016@fiu.edu" TargetMode="External"/><Relationship Id="rId9" Type="http://schemas.openxmlformats.org/officeDocument/2006/relationships/image" Target="../media/image31.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86887"/>
            <a:ext cx="8686800" cy="39009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lang="en-US"/>
              <a:t>BOLO</a:t>
            </a:r>
          </a:p>
          <a:p>
            <a:pPr indent="0" lvl="0" marL="0" marR="0" rtl="0" algn="ctr">
              <a:spcBef>
                <a:spcPts val="0"/>
              </a:spcBef>
              <a:spcAft>
                <a:spcPts val="0"/>
              </a:spcAft>
              <a:buSzPct val="25000"/>
              <a:buNone/>
            </a:pPr>
            <a:r>
              <a:rPr lang="en-US"/>
              <a:t>Version 7</a:t>
            </a:r>
          </a:p>
          <a:p>
            <a:pPr indent="0" lvl="0" marL="0" marR="0" rtl="0" algn="ctr">
              <a:spcBef>
                <a:spcPts val="0"/>
              </a:spcBef>
              <a:spcAft>
                <a:spcPts val="0"/>
              </a:spcAft>
              <a:buSzPct val="25000"/>
              <a:buNone/>
            </a:pPr>
            <a:r>
              <a:t/>
            </a:r>
            <a:endParaRPr sz="2900"/>
          </a:p>
          <a:p>
            <a:pPr indent="0" lvl="0" marL="0" marR="0" rtl="0" algn="ctr">
              <a:spcBef>
                <a:spcPts val="0"/>
              </a:spcBef>
              <a:spcAft>
                <a:spcPts val="0"/>
              </a:spcAft>
              <a:buSzPct val="25000"/>
              <a:buNone/>
            </a:pPr>
            <a:r>
              <a:rPr b="0" i="0" lang="en-US" sz="2500" u="none" cap="none" strike="noStrike">
                <a:solidFill>
                  <a:srgbClr val="001D4D"/>
                </a:solidFill>
                <a:latin typeface="Trebuchet MS"/>
                <a:ea typeface="Trebuchet MS"/>
                <a:cs typeface="Trebuchet MS"/>
                <a:sym typeface="Trebuchet MS"/>
              </a:rPr>
              <a:t>Team Members:</a:t>
            </a:r>
            <a:r>
              <a:rPr lang="en-US" sz="2500"/>
              <a:t> Mario Siu, Rachel Hill, Victor Estopiñán</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 Jason Cohen, Frank Alvarado</a:t>
            </a:r>
          </a:p>
          <a:p>
            <a:pPr indent="0" lvl="0" marL="0" marR="0" rtl="0" algn="ctr">
              <a:spcBef>
                <a:spcPts val="0"/>
              </a:spcBef>
              <a:spcAft>
                <a:spcPts val="0"/>
              </a:spcAft>
              <a:buSzPct val="25000"/>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p>
        </p:txBody>
      </p:sp>
      <p:sp>
        <p:nvSpPr>
          <p:cNvPr id="150" name="Shape 150"/>
          <p:cNvSpPr txBox="1"/>
          <p:nvPr/>
        </p:nvSpPr>
        <p:spPr>
          <a:xfrm>
            <a:off x="135925" y="556025"/>
            <a:ext cx="8686800" cy="7227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0" i="0" lang="en-US" sz="3600" u="none" cap="none" strike="noStrike">
                <a:solidFill>
                  <a:srgbClr val="001D4D"/>
                </a:solidFill>
                <a:latin typeface="Trebuchet MS"/>
                <a:ea typeface="Trebuchet MS"/>
                <a:cs typeface="Trebuchet MS"/>
                <a:sym typeface="Trebuchet MS"/>
              </a:rPr>
              <a:t>Final Presentation</a:t>
            </a:r>
          </a:p>
          <a:p>
            <a:pPr lvl="0" rtl="0" algn="ctr">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Spring 2017</a:t>
            </a:r>
          </a:p>
        </p:txBody>
      </p:sp>
      <p:pic>
        <p:nvPicPr>
          <p:cNvPr id="151" name="Shape 151"/>
          <p:cNvPicPr preferRelativeResize="0"/>
          <p:nvPr/>
        </p:nvPicPr>
        <p:blipFill rotWithShape="1">
          <a:blip r:embed="rId3">
            <a:alphaModFix/>
          </a:blip>
          <a:srcRect b="0" l="5687" r="0" t="0"/>
          <a:stretch/>
        </p:blipFill>
        <p:spPr>
          <a:xfrm>
            <a:off x="135925" y="176275"/>
            <a:ext cx="2254775" cy="2442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US"/>
              <a:t>#1286 - Notifying Users Subscribed To Agency</a:t>
            </a:r>
          </a:p>
        </p:txBody>
      </p:sp>
      <p:sp>
        <p:nvSpPr>
          <p:cNvPr id="225" name="Shape 225"/>
          <p:cNvSpPr txBox="1"/>
          <p:nvPr>
            <p:ph idx="1" type="body"/>
          </p:nvPr>
        </p:nvSpPr>
        <p:spPr>
          <a:xfrm>
            <a:off x="5826992" y="1981200"/>
            <a:ext cx="2688300" cy="4208400"/>
          </a:xfrm>
          <a:prstGeom prst="rect">
            <a:avLst/>
          </a:prstGeom>
          <a:noFill/>
          <a:ln>
            <a:noFill/>
          </a:ln>
        </p:spPr>
        <p:txBody>
          <a:bodyPr anchorCtr="0" anchor="t" bIns="45700" lIns="91425" rIns="91425" tIns="45700">
            <a:noAutofit/>
          </a:bodyPr>
          <a:lstStyle/>
          <a:p>
            <a:pPr indent="-342900" lvl="0" marL="457200" rtl="0">
              <a:spcBef>
                <a:spcPts val="0"/>
              </a:spcBef>
              <a:buSzPct val="100000"/>
            </a:pPr>
            <a:r>
              <a:rPr lang="en-US" sz="1800"/>
              <a:t>After a BOLO is created or updated, subscribed users to the BOLO or its agency will be sent a notification.</a:t>
            </a:r>
          </a:p>
          <a:p>
            <a:pPr indent="-342900" lvl="0" marL="457200" rtl="0">
              <a:spcBef>
                <a:spcPts val="0"/>
              </a:spcBef>
              <a:buSzPct val="100000"/>
            </a:pPr>
            <a:r>
              <a:rPr lang="en-US" sz="1800"/>
              <a:t>The notification will be a short message accompanied of a pdf.</a:t>
            </a:r>
          </a:p>
          <a:p>
            <a:pPr indent="0" lvl="0" marL="0" rtl="0">
              <a:spcBef>
                <a:spcPts val="0"/>
              </a:spcBef>
              <a:buNone/>
            </a:pPr>
            <a:r>
              <a:t/>
            </a:r>
            <a:endParaRPr/>
          </a:p>
        </p:txBody>
      </p:sp>
      <p:pic>
        <p:nvPicPr>
          <p:cNvPr id="226" name="Shape 226"/>
          <p:cNvPicPr preferRelativeResize="0"/>
          <p:nvPr/>
        </p:nvPicPr>
        <p:blipFill rotWithShape="1">
          <a:blip r:embed="rId3">
            <a:alphaModFix/>
          </a:blip>
          <a:srcRect b="8710" l="9831" r="70573" t="20418"/>
          <a:stretch/>
        </p:blipFill>
        <p:spPr>
          <a:xfrm>
            <a:off x="779474" y="1981199"/>
            <a:ext cx="5047526" cy="4208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txBox="1"/>
          <p:nvPr>
            <p:ph type="title"/>
          </p:nvPr>
        </p:nvSpPr>
        <p:spPr>
          <a:xfrm>
            <a:off x="779475" y="381000"/>
            <a:ext cx="7583400" cy="745800"/>
          </a:xfrm>
          <a:prstGeom prst="rect">
            <a:avLst/>
          </a:prstGeom>
          <a:noFill/>
          <a:ln>
            <a:noFill/>
          </a:ln>
        </p:spPr>
        <p:txBody>
          <a:bodyPr anchorCtr="0" anchor="b" bIns="45700" lIns="91425" rIns="91425" tIns="45700">
            <a:noAutofit/>
          </a:bodyPr>
          <a:lstStyle/>
          <a:p>
            <a:pPr lvl="0" rtl="0">
              <a:spcBef>
                <a:spcPts val="2000"/>
              </a:spcBef>
              <a:buClr>
                <a:schemeClr val="dk1"/>
              </a:buClr>
              <a:buSzPct val="28947"/>
              <a:buFont typeface="Arial"/>
              <a:buNone/>
            </a:pPr>
            <a:r>
              <a:rPr lang="en-US"/>
              <a:t>#1288 - Edit Login Page</a:t>
            </a:r>
          </a:p>
        </p:txBody>
      </p:sp>
      <p:pic>
        <p:nvPicPr>
          <p:cNvPr id="233" name="Shape 233"/>
          <p:cNvPicPr preferRelativeResize="0"/>
          <p:nvPr/>
        </p:nvPicPr>
        <p:blipFill>
          <a:blip r:embed="rId3">
            <a:alphaModFix/>
          </a:blip>
          <a:stretch>
            <a:fillRect/>
          </a:stretch>
        </p:blipFill>
        <p:spPr>
          <a:xfrm>
            <a:off x="183050" y="1326325"/>
            <a:ext cx="6020098" cy="5472374"/>
          </a:xfrm>
          <a:prstGeom prst="rect">
            <a:avLst/>
          </a:prstGeom>
          <a:noFill/>
          <a:ln>
            <a:noFill/>
          </a:ln>
        </p:spPr>
      </p:pic>
      <p:sp>
        <p:nvSpPr>
          <p:cNvPr id="234" name="Shape 234"/>
          <p:cNvSpPr txBox="1"/>
          <p:nvPr/>
        </p:nvSpPr>
        <p:spPr>
          <a:xfrm>
            <a:off x="6203150" y="1326325"/>
            <a:ext cx="2696700" cy="4363800"/>
          </a:xfrm>
          <a:prstGeom prst="rect">
            <a:avLst/>
          </a:prstGeom>
          <a:noFill/>
          <a:ln>
            <a:noFill/>
          </a:ln>
        </p:spPr>
        <p:txBody>
          <a:bodyPr anchorCtr="0" anchor="t" bIns="91425" lIns="91425" rIns="91425" tIns="91425">
            <a:noAutofit/>
          </a:bodyPr>
          <a:lstStyle/>
          <a:p>
            <a:pPr indent="-342900" lvl="0" marL="457200" rtl="0">
              <a:spcBef>
                <a:spcPts val="0"/>
              </a:spcBef>
              <a:buSzPct val="100000"/>
              <a:buFont typeface="Trebuchet MS"/>
              <a:buChar char="●"/>
            </a:pPr>
            <a:r>
              <a:rPr lang="en-US" sz="1800">
                <a:latin typeface="Trebuchet MS"/>
                <a:ea typeface="Trebuchet MS"/>
                <a:cs typeface="Trebuchet MS"/>
                <a:sym typeface="Trebuchet MS"/>
              </a:rPr>
              <a:t>The root should be able to edit the logo image, the title and subtitle of the application in the login page.</a:t>
            </a:r>
          </a:p>
          <a:p>
            <a:pPr lvl="0" rtl="0">
              <a:spcBef>
                <a:spcPts val="0"/>
              </a:spcBef>
              <a:buNone/>
            </a:pPr>
            <a:r>
              <a:t/>
            </a:r>
            <a:endParaRPr sz="1800">
              <a:latin typeface="Trebuchet MS"/>
              <a:ea typeface="Trebuchet MS"/>
              <a:cs typeface="Trebuchet MS"/>
              <a:sym typeface="Trebuchet MS"/>
            </a:endParaRPr>
          </a:p>
          <a:p>
            <a:pPr indent="-342900" lvl="0" marL="457200">
              <a:spcBef>
                <a:spcPts val="0"/>
              </a:spcBef>
              <a:buSzPct val="100000"/>
              <a:buFont typeface="Trebuchet MS"/>
              <a:buChar char="●"/>
            </a:pPr>
            <a:r>
              <a:rPr lang="en-US" sz="1800">
                <a:latin typeface="Trebuchet MS"/>
                <a:ea typeface="Trebuchet MS"/>
                <a:cs typeface="Trebuchet MS"/>
                <a:sym typeface="Trebuchet MS"/>
              </a:rPr>
              <a:t>The edit login page should show a preview of logo image, title and subtitle. </a:t>
            </a:r>
          </a:p>
          <a:p>
            <a:pPr lv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US"/>
              <a:t>#1287 - Edit User Guide Page</a:t>
            </a:r>
          </a:p>
        </p:txBody>
      </p:sp>
      <p:sp>
        <p:nvSpPr>
          <p:cNvPr id="241" name="Shape 241"/>
          <p:cNvSpPr txBox="1"/>
          <p:nvPr>
            <p:ph idx="1" type="body"/>
          </p:nvPr>
        </p:nvSpPr>
        <p:spPr>
          <a:xfrm>
            <a:off x="5962174" y="1748650"/>
            <a:ext cx="3001500" cy="4208400"/>
          </a:xfrm>
          <a:prstGeom prst="rect">
            <a:avLst/>
          </a:prstGeom>
          <a:noFill/>
          <a:ln>
            <a:noFill/>
          </a:ln>
        </p:spPr>
        <p:txBody>
          <a:bodyPr anchorCtr="0" anchor="t" bIns="45700" lIns="91425" rIns="91425" tIns="45700">
            <a:noAutofit/>
          </a:bodyPr>
          <a:lstStyle/>
          <a:p>
            <a:pPr indent="-228600" lvl="0" marL="457200" marR="0" rtl="0" algn="l">
              <a:spcBef>
                <a:spcPts val="2000"/>
              </a:spcBef>
              <a:spcAft>
                <a:spcPts val="0"/>
              </a:spcAft>
            </a:pPr>
            <a:r>
              <a:rPr lang="en-US"/>
              <a:t>The functionality allowed the root user to add, edit, or delete any section of the user guide.</a:t>
            </a:r>
          </a:p>
          <a:p>
            <a:pPr indent="-228600" lvl="0" marL="457200" marR="0" rtl="0" algn="l">
              <a:spcBef>
                <a:spcPts val="2000"/>
              </a:spcBef>
              <a:spcAft>
                <a:spcPts val="0"/>
              </a:spcAft>
            </a:pPr>
            <a:r>
              <a:rPr lang="en-US"/>
              <a:t>The root user could also change the title of the user guide.</a:t>
            </a:r>
          </a:p>
        </p:txBody>
      </p:sp>
      <p:pic>
        <p:nvPicPr>
          <p:cNvPr id="242" name="Shape 242"/>
          <p:cNvPicPr preferRelativeResize="0"/>
          <p:nvPr/>
        </p:nvPicPr>
        <p:blipFill rotWithShape="1">
          <a:blip r:embed="rId3">
            <a:alphaModFix/>
          </a:blip>
          <a:srcRect b="0" l="4245" r="3058" t="0"/>
          <a:stretch/>
        </p:blipFill>
        <p:spPr>
          <a:xfrm>
            <a:off x="56150" y="1901050"/>
            <a:ext cx="5906023" cy="36584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type="title"/>
          </p:nvPr>
        </p:nvSpPr>
        <p:spPr>
          <a:xfrm>
            <a:off x="676337" y="0"/>
            <a:ext cx="7583400" cy="1044600"/>
          </a:xfrm>
          <a:prstGeom prst="rect">
            <a:avLst/>
          </a:prstGeom>
          <a:noFill/>
          <a:ln>
            <a:noFill/>
          </a:ln>
        </p:spPr>
        <p:txBody>
          <a:bodyPr anchorCtr="0" anchor="b" bIns="45700" lIns="91425" rIns="91425" tIns="45700">
            <a:noAutofit/>
          </a:bodyPr>
          <a:lstStyle/>
          <a:p>
            <a:pPr lvl="0" rtl="0">
              <a:spcBef>
                <a:spcPts val="2000"/>
              </a:spcBef>
              <a:buClr>
                <a:schemeClr val="dk1"/>
              </a:buClr>
              <a:buSzPct val="28947"/>
              <a:buFont typeface="Arial"/>
              <a:buNone/>
            </a:pPr>
            <a:r>
              <a:rPr lang="en-US"/>
              <a:t>#1223 - BOLO Filter Not Working</a:t>
            </a:r>
          </a:p>
        </p:txBody>
      </p:sp>
      <p:pic>
        <p:nvPicPr>
          <p:cNvPr id="249" name="Shape 249"/>
          <p:cNvPicPr preferRelativeResize="0"/>
          <p:nvPr/>
        </p:nvPicPr>
        <p:blipFill>
          <a:blip r:embed="rId3">
            <a:alphaModFix/>
          </a:blip>
          <a:stretch>
            <a:fillRect/>
          </a:stretch>
        </p:blipFill>
        <p:spPr>
          <a:xfrm>
            <a:off x="183750" y="1425600"/>
            <a:ext cx="5853451" cy="4702775"/>
          </a:xfrm>
          <a:prstGeom prst="rect">
            <a:avLst/>
          </a:prstGeom>
          <a:noFill/>
          <a:ln>
            <a:noFill/>
          </a:ln>
        </p:spPr>
      </p:pic>
      <p:sp>
        <p:nvSpPr>
          <p:cNvPr id="250" name="Shape 250"/>
          <p:cNvSpPr txBox="1"/>
          <p:nvPr/>
        </p:nvSpPr>
        <p:spPr>
          <a:xfrm>
            <a:off x="6166775" y="1693875"/>
            <a:ext cx="2775600" cy="4251600"/>
          </a:xfrm>
          <a:prstGeom prst="rect">
            <a:avLst/>
          </a:prstGeom>
          <a:noFill/>
          <a:ln>
            <a:noFill/>
          </a:ln>
        </p:spPr>
        <p:txBody>
          <a:bodyPr anchorCtr="0" anchor="t" bIns="91425" lIns="91425" rIns="91425" tIns="91425">
            <a:noAutofit/>
          </a:bodyPr>
          <a:lstStyle/>
          <a:p>
            <a:pPr indent="-342900" lvl="0" marL="457200" rtl="0">
              <a:spcBef>
                <a:spcPts val="0"/>
              </a:spcBef>
              <a:buSzPct val="100000"/>
              <a:buFont typeface="Trebuchet MS"/>
              <a:buChar char="●"/>
            </a:pPr>
            <a:r>
              <a:rPr lang="en-US" sz="1800">
                <a:latin typeface="Trebuchet MS"/>
                <a:ea typeface="Trebuchet MS"/>
                <a:cs typeface="Trebuchet MS"/>
                <a:sym typeface="Trebuchet MS"/>
              </a:rPr>
              <a:t>The user </a:t>
            </a:r>
            <a:r>
              <a:rPr lang="en-US" sz="1800">
                <a:latin typeface="Trebuchet MS"/>
                <a:ea typeface="Trebuchet MS"/>
                <a:cs typeface="Trebuchet MS"/>
                <a:sym typeface="Trebuchet MS"/>
              </a:rPr>
              <a:t>can filter the archived BOLOs by:</a:t>
            </a:r>
          </a:p>
          <a:p>
            <a:pPr indent="-342900" lvl="1" marL="914400" rtl="0">
              <a:spcBef>
                <a:spcPts val="0"/>
              </a:spcBef>
              <a:buSzPct val="100000"/>
              <a:buFont typeface="Trebuchet MS"/>
              <a:buChar char="○"/>
            </a:pPr>
            <a:r>
              <a:rPr lang="en-US" sz="1800">
                <a:latin typeface="Trebuchet MS"/>
                <a:ea typeface="Trebuchet MS"/>
                <a:cs typeface="Trebuchet MS"/>
                <a:sym typeface="Trebuchet MS"/>
              </a:rPr>
              <a:t>all BOLOs</a:t>
            </a:r>
          </a:p>
          <a:p>
            <a:pPr indent="-342900" lvl="1" marL="914400" rtl="0">
              <a:spcBef>
                <a:spcPts val="0"/>
              </a:spcBef>
              <a:buSzPct val="100000"/>
              <a:buFont typeface="Trebuchet MS"/>
              <a:buChar char="○"/>
            </a:pPr>
            <a:r>
              <a:rPr lang="en-US" sz="1800">
                <a:latin typeface="Trebuchet MS"/>
                <a:ea typeface="Trebuchet MS"/>
                <a:cs typeface="Trebuchet MS"/>
                <a:sym typeface="Trebuchet MS"/>
              </a:rPr>
              <a:t>My Agency</a:t>
            </a:r>
          </a:p>
          <a:p>
            <a:pPr indent="-342900" lvl="1" marL="914400" rtl="0">
              <a:spcBef>
                <a:spcPts val="0"/>
              </a:spcBef>
              <a:buSzPct val="100000"/>
              <a:buFont typeface="Trebuchet MS"/>
              <a:buChar char="○"/>
            </a:pPr>
            <a:r>
              <a:rPr lang="en-US" sz="1800">
                <a:latin typeface="Trebuchet MS"/>
                <a:ea typeface="Trebuchet MS"/>
                <a:cs typeface="Trebuchet MS"/>
                <a:sym typeface="Trebuchet MS"/>
              </a:rPr>
              <a:t>My BOLOs</a:t>
            </a:r>
          </a:p>
          <a:p>
            <a:pPr indent="-342900" lvl="0" marL="457200">
              <a:spcBef>
                <a:spcPts val="0"/>
              </a:spcBef>
              <a:buSzPct val="100000"/>
              <a:buFont typeface="Trebuchet MS"/>
              <a:buChar char="●"/>
            </a:pPr>
            <a:r>
              <a:rPr lang="en-US" sz="1800">
                <a:latin typeface="Trebuchet MS"/>
                <a:ea typeface="Trebuchet MS"/>
                <a:cs typeface="Trebuchet MS"/>
                <a:sym typeface="Trebuchet MS"/>
              </a:rPr>
              <a:t>The user can see BOLOs from different agencies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Clr>
                <a:srgbClr val="000000"/>
              </a:buClr>
              <a:buSzPct val="25000"/>
              <a:buFont typeface="Arial"/>
              <a:buNone/>
            </a:pPr>
            <a:r>
              <a:rPr lang="en-US"/>
              <a:t>#1265 - Subscribing to Agency</a:t>
            </a:r>
          </a:p>
        </p:txBody>
      </p:sp>
      <p:sp>
        <p:nvSpPr>
          <p:cNvPr id="257" name="Shape 257"/>
          <p:cNvSpPr txBox="1"/>
          <p:nvPr>
            <p:ph idx="1" type="body"/>
          </p:nvPr>
        </p:nvSpPr>
        <p:spPr>
          <a:xfrm>
            <a:off x="5674592" y="1828800"/>
            <a:ext cx="2688300" cy="4208400"/>
          </a:xfrm>
          <a:prstGeom prst="rect">
            <a:avLst/>
          </a:prstGeom>
          <a:noFill/>
          <a:ln>
            <a:noFill/>
          </a:ln>
        </p:spPr>
        <p:txBody>
          <a:bodyPr anchorCtr="0" anchor="t" bIns="45700" lIns="91425" rIns="91425" tIns="45700">
            <a:noAutofit/>
          </a:bodyPr>
          <a:lstStyle/>
          <a:p>
            <a:pPr indent="-342900" lvl="0" marL="457200" rtl="0">
              <a:spcBef>
                <a:spcPts val="0"/>
              </a:spcBef>
              <a:buSzPct val="100000"/>
            </a:pPr>
            <a:r>
              <a:rPr lang="en-US" sz="1800"/>
              <a:t>Allow users to subscribe or unsubscribe from all BOLOs belonging to the selected agencies.</a:t>
            </a:r>
          </a:p>
          <a:p>
            <a:pPr indent="-342900" lvl="0" marL="457200" rtl="0">
              <a:spcBef>
                <a:spcPts val="0"/>
              </a:spcBef>
              <a:buSzPct val="100000"/>
            </a:pPr>
            <a:r>
              <a:rPr lang="en-US" sz="1800"/>
              <a:t>Subscribed users will receive BOLO notifications from said agencies.</a:t>
            </a:r>
          </a:p>
          <a:p>
            <a:pPr indent="0" lvl="0" marL="0" rtl="0">
              <a:spcBef>
                <a:spcPts val="0"/>
              </a:spcBef>
              <a:buNone/>
            </a:pPr>
            <a:r>
              <a:t/>
            </a:r>
            <a:endParaRPr/>
          </a:p>
        </p:txBody>
      </p:sp>
      <p:pic>
        <p:nvPicPr>
          <p:cNvPr id="258" name="Shape 258"/>
          <p:cNvPicPr preferRelativeResize="0"/>
          <p:nvPr/>
        </p:nvPicPr>
        <p:blipFill rotWithShape="1">
          <a:blip r:embed="rId3">
            <a:alphaModFix/>
          </a:blip>
          <a:srcRect b="36354" l="0" r="49924" t="14919"/>
          <a:stretch/>
        </p:blipFill>
        <p:spPr>
          <a:xfrm>
            <a:off x="779475" y="1828800"/>
            <a:ext cx="4779129" cy="4208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x="0" y="0"/>
          <a:ext cx="0" cy="0"/>
          <a:chOff x="0" y="0"/>
          <a:chExt cx="0" cy="0"/>
        </a:xfrm>
      </p:grpSpPr>
      <p:sp>
        <p:nvSpPr>
          <p:cNvPr id="264" name="Shape 264"/>
          <p:cNvSpPr txBox="1"/>
          <p:nvPr>
            <p:ph type="title"/>
          </p:nvPr>
        </p:nvSpPr>
        <p:spPr>
          <a:xfrm>
            <a:off x="637662" y="123175"/>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Clr>
                <a:srgbClr val="000000"/>
              </a:buClr>
              <a:buSzPct val="25000"/>
              <a:buFont typeface="Arial"/>
              <a:buNone/>
            </a:pPr>
            <a:r>
              <a:rPr lang="en-US"/>
              <a:t>#1218 - </a:t>
            </a:r>
            <a:r>
              <a:rPr lang="en-US" sz="3600"/>
              <a:t>Search Issue in the System</a:t>
            </a:r>
          </a:p>
        </p:txBody>
      </p:sp>
      <p:pic>
        <p:nvPicPr>
          <p:cNvPr id="265" name="Shape 265"/>
          <p:cNvPicPr preferRelativeResize="0"/>
          <p:nvPr/>
        </p:nvPicPr>
        <p:blipFill>
          <a:blip r:embed="rId3">
            <a:alphaModFix/>
          </a:blip>
          <a:stretch>
            <a:fillRect/>
          </a:stretch>
        </p:blipFill>
        <p:spPr>
          <a:xfrm>
            <a:off x="2338674" y="3135428"/>
            <a:ext cx="3830874" cy="3535770"/>
          </a:xfrm>
          <a:prstGeom prst="rect">
            <a:avLst/>
          </a:prstGeom>
          <a:noFill/>
          <a:ln>
            <a:noFill/>
          </a:ln>
        </p:spPr>
      </p:pic>
      <p:pic>
        <p:nvPicPr>
          <p:cNvPr id="266" name="Shape 266"/>
          <p:cNvPicPr preferRelativeResize="0"/>
          <p:nvPr/>
        </p:nvPicPr>
        <p:blipFill>
          <a:blip r:embed="rId4">
            <a:alphaModFix/>
          </a:blip>
          <a:stretch>
            <a:fillRect/>
          </a:stretch>
        </p:blipFill>
        <p:spPr>
          <a:xfrm>
            <a:off x="304800" y="1410425"/>
            <a:ext cx="2033875" cy="2358900"/>
          </a:xfrm>
          <a:prstGeom prst="rect">
            <a:avLst/>
          </a:prstGeom>
          <a:noFill/>
          <a:ln>
            <a:noFill/>
          </a:ln>
        </p:spPr>
      </p:pic>
      <p:sp>
        <p:nvSpPr>
          <p:cNvPr id="267" name="Shape 267"/>
          <p:cNvSpPr txBox="1"/>
          <p:nvPr/>
        </p:nvSpPr>
        <p:spPr>
          <a:xfrm>
            <a:off x="3560500" y="1938800"/>
            <a:ext cx="38700" cy="129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68" name="Shape 268"/>
          <p:cNvSpPr txBox="1"/>
          <p:nvPr/>
        </p:nvSpPr>
        <p:spPr>
          <a:xfrm>
            <a:off x="2598775" y="1113776"/>
            <a:ext cx="6285600" cy="2149800"/>
          </a:xfrm>
          <a:prstGeom prst="rect">
            <a:avLst/>
          </a:prstGeom>
          <a:noFill/>
          <a:ln>
            <a:noFill/>
          </a:ln>
        </p:spPr>
        <p:txBody>
          <a:bodyPr anchorCtr="0" anchor="t" bIns="91425" lIns="91425" rIns="91425" tIns="91425">
            <a:noAutofit/>
          </a:bodyPr>
          <a:lstStyle/>
          <a:p>
            <a:pPr indent="-228600" lvl="0" marL="457200" rtl="0">
              <a:spcBef>
                <a:spcPts val="0"/>
              </a:spcBef>
              <a:buChar char="●"/>
            </a:pPr>
            <a:r>
              <a:rPr lang="en-US"/>
              <a:t>Any User (Officer, Admin or Supervisor) can search any BOLO without the system scratch</a:t>
            </a:r>
          </a:p>
          <a:p>
            <a:pPr indent="-228600" lvl="0" marL="457200" rtl="0">
              <a:spcBef>
                <a:spcPts val="0"/>
              </a:spcBef>
              <a:buChar char="●"/>
            </a:pPr>
            <a:r>
              <a:rPr lang="en-US"/>
              <a:t>Any User can search any BOLO by Category by setting the category in the drop down select box</a:t>
            </a:r>
          </a:p>
          <a:p>
            <a:pPr indent="-228600" lvl="0" marL="457200" rtl="0">
              <a:spcBef>
                <a:spcPts val="0"/>
              </a:spcBef>
              <a:buChar char="●"/>
            </a:pPr>
            <a:r>
              <a:rPr lang="en-US"/>
              <a:t>Any User can Search any BOLo by Agency by setting the agency in the drop down select box </a:t>
            </a:r>
          </a:p>
          <a:p>
            <a:pPr indent="-228600" lvl="0" marL="457200">
              <a:spcBef>
                <a:spcPts val="0"/>
              </a:spcBef>
              <a:buChar char="●"/>
            </a:pPr>
            <a:r>
              <a:rPr lang="en-US"/>
              <a:t>Once the user search under any category, user can enter any keyword in the text boxes to search BOLOs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US"/>
              <a:t>#1222 - Validate Password</a:t>
            </a:r>
          </a:p>
        </p:txBody>
      </p:sp>
      <p:sp>
        <p:nvSpPr>
          <p:cNvPr id="275" name="Shape 275"/>
          <p:cNvSpPr txBox="1"/>
          <p:nvPr>
            <p:ph idx="1" type="body"/>
          </p:nvPr>
        </p:nvSpPr>
        <p:spPr>
          <a:xfrm>
            <a:off x="5780549" y="1524000"/>
            <a:ext cx="3186000" cy="4208400"/>
          </a:xfrm>
          <a:prstGeom prst="rect">
            <a:avLst/>
          </a:prstGeom>
          <a:noFill/>
          <a:ln>
            <a:noFill/>
          </a:ln>
        </p:spPr>
        <p:txBody>
          <a:bodyPr anchorCtr="0" anchor="t" bIns="45700" lIns="91425" rIns="91425" tIns="45700">
            <a:noAutofit/>
          </a:bodyPr>
          <a:lstStyle/>
          <a:p>
            <a:pPr indent="-228600" lvl="0" marL="457200" marR="0" rtl="0" algn="l">
              <a:spcBef>
                <a:spcPts val="2000"/>
              </a:spcBef>
              <a:spcAft>
                <a:spcPts val="0"/>
              </a:spcAft>
            </a:pPr>
            <a:r>
              <a:rPr lang="en-US"/>
              <a:t>Password must match with second password</a:t>
            </a:r>
          </a:p>
          <a:p>
            <a:pPr indent="-228600" lvl="0" marL="457200" marR="0" rtl="0" algn="l">
              <a:spcBef>
                <a:spcPts val="2000"/>
              </a:spcBef>
              <a:spcAft>
                <a:spcPts val="0"/>
              </a:spcAft>
            </a:pPr>
            <a:r>
              <a:rPr lang="en-US"/>
              <a:t>Users cannot create password with just one panel</a:t>
            </a:r>
          </a:p>
          <a:p>
            <a:pPr indent="-228600" lvl="0" marL="457200" marR="0" rtl="0" algn="l">
              <a:spcBef>
                <a:spcPts val="2000"/>
              </a:spcBef>
              <a:spcAft>
                <a:spcPts val="0"/>
              </a:spcAft>
            </a:pPr>
            <a:r>
              <a:rPr lang="en-US"/>
              <a:t>System does not crash when user enters only second password</a:t>
            </a:r>
          </a:p>
        </p:txBody>
      </p:sp>
      <p:pic>
        <p:nvPicPr>
          <p:cNvPr id="276" name="Shape 276"/>
          <p:cNvPicPr preferRelativeResize="0"/>
          <p:nvPr/>
        </p:nvPicPr>
        <p:blipFill rotWithShape="1">
          <a:blip r:embed="rId3">
            <a:alphaModFix/>
          </a:blip>
          <a:srcRect b="24225" l="0" r="49824" t="15179"/>
          <a:stretch/>
        </p:blipFill>
        <p:spPr>
          <a:xfrm>
            <a:off x="0" y="1524000"/>
            <a:ext cx="5780553" cy="5334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Suites and Test Cases</a:t>
            </a:r>
          </a:p>
        </p:txBody>
      </p:sp>
      <p:graphicFrame>
        <p:nvGraphicFramePr>
          <p:cNvPr id="283" name="Shape 283"/>
          <p:cNvGraphicFramePr/>
          <p:nvPr/>
        </p:nvGraphicFramePr>
        <p:xfrm>
          <a:off x="356375" y="1474059"/>
          <a:ext cx="3000000" cy="3000000"/>
        </p:xfrm>
        <a:graphic>
          <a:graphicData uri="http://schemas.openxmlformats.org/drawingml/2006/table">
            <a:tbl>
              <a:tblPr>
                <a:noFill/>
                <a:tableStyleId>{965AE3A3-83B7-4336-B864-25FB8EE21A52}</a:tableStyleId>
              </a:tblPr>
              <a:tblGrid>
                <a:gridCol w="1388200"/>
                <a:gridCol w="2581900"/>
              </a:tblGrid>
              <a:tr h="477075">
                <a:tc>
                  <a:txBody>
                    <a:bodyPr>
                      <a:noAutofit/>
                    </a:bodyPr>
                    <a:lstStyle/>
                    <a:p>
                      <a:pPr lvl="0">
                        <a:spcBef>
                          <a:spcPts val="0"/>
                        </a:spcBef>
                        <a:buNone/>
                      </a:pPr>
                      <a:r>
                        <a:rPr b="1" lang="en-US"/>
                        <a:t>ID</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gradFill>
                      <a:gsLst>
                        <a:gs pos="0">
                          <a:srgbClr val="FFFFFF"/>
                        </a:gs>
                        <a:gs pos="100000">
                          <a:srgbClr val="B3B3B3"/>
                        </a:gs>
                      </a:gsLst>
                      <a:lin ang="5400012" scaled="0"/>
                    </a:gradFill>
                  </a:tcPr>
                </a:tc>
                <a:tc>
                  <a:txBody>
                    <a:bodyPr>
                      <a:noAutofit/>
                    </a:bodyPr>
                    <a:lstStyle/>
                    <a:p>
                      <a:pPr lvl="0">
                        <a:spcBef>
                          <a:spcPts val="0"/>
                        </a:spcBef>
                        <a:buNone/>
                      </a:pPr>
                      <a:r>
                        <a:rPr lang="en-US"/>
                        <a:t>User_Guide_01</a:t>
                      </a:r>
                    </a:p>
                  </a:txBody>
                  <a:tcPr marT="91425" marB="91425" marR="91425" marL="91425">
                    <a:lnL cap="flat" cmpd="sng" w="9525">
                      <a:solidFill>
                        <a:schemeClr val="lt2"/>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F3F3F3"/>
                    </a:solidFill>
                  </a:tcPr>
                </a:tc>
              </a:tr>
              <a:tr h="823975">
                <a:tc>
                  <a:txBody>
                    <a:bodyPr>
                      <a:noAutofit/>
                    </a:bodyPr>
                    <a:lstStyle/>
                    <a:p>
                      <a:pPr lvl="0">
                        <a:spcBef>
                          <a:spcPts val="0"/>
                        </a:spcBef>
                        <a:buNone/>
                      </a:pPr>
                      <a:r>
                        <a:rPr b="1" lang="en-US"/>
                        <a:t>Purpose</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gradFill>
                      <a:gsLst>
                        <a:gs pos="0">
                          <a:srgbClr val="FFFFFF"/>
                        </a:gs>
                        <a:gs pos="100000">
                          <a:srgbClr val="B3B3B3"/>
                        </a:gs>
                      </a:gsLst>
                      <a:lin ang="5400012" scaled="0"/>
                    </a:gradFill>
                  </a:tcPr>
                </a:tc>
                <a:tc>
                  <a:txBody>
                    <a:bodyPr>
                      <a:noAutofit/>
                    </a:bodyPr>
                    <a:lstStyle/>
                    <a:p>
                      <a:pPr lvl="0">
                        <a:spcBef>
                          <a:spcPts val="0"/>
                        </a:spcBef>
                        <a:buNone/>
                      </a:pPr>
                      <a:r>
                        <a:rPr lang="en-US"/>
                        <a:t>Sunny day test to create a new section of the User Guide.</a:t>
                      </a:r>
                    </a:p>
                  </a:txBody>
                  <a:tcPr marT="91425" marB="91425" marR="91425" marL="91425">
                    <a:lnL cap="flat" cmpd="sng" w="9525">
                      <a:solidFill>
                        <a:schemeClr val="lt2"/>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F3F3F3"/>
                    </a:solidFill>
                  </a:tcPr>
                </a:tc>
              </a:tr>
              <a:tr h="821375">
                <a:tc>
                  <a:txBody>
                    <a:bodyPr>
                      <a:noAutofit/>
                    </a:bodyPr>
                    <a:lstStyle/>
                    <a:p>
                      <a:pPr lvl="0">
                        <a:spcBef>
                          <a:spcPts val="0"/>
                        </a:spcBef>
                        <a:buNone/>
                      </a:pPr>
                      <a:r>
                        <a:rPr b="1" lang="en-US"/>
                        <a:t>Preconditions</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gradFill>
                      <a:gsLst>
                        <a:gs pos="0">
                          <a:srgbClr val="FFFFFF"/>
                        </a:gs>
                        <a:gs pos="100000">
                          <a:srgbClr val="B3B3B3"/>
                        </a:gs>
                      </a:gsLst>
                      <a:lin ang="5400012" scaled="0"/>
                    </a:gradFill>
                  </a:tcPr>
                </a:tc>
                <a:tc>
                  <a:txBody>
                    <a:bodyPr>
                      <a:noAutofit/>
                    </a:bodyPr>
                    <a:lstStyle/>
                    <a:p>
                      <a:pPr lvl="0" rtl="0">
                        <a:spcBef>
                          <a:spcPts val="0"/>
                        </a:spcBef>
                        <a:buNone/>
                      </a:pPr>
                      <a:r>
                        <a:rPr lang="en-US">
                          <a:solidFill>
                            <a:schemeClr val="dk1"/>
                          </a:solidFill>
                        </a:rPr>
                        <a:t>The user has a root account.</a:t>
                      </a:r>
                    </a:p>
                    <a:p>
                      <a:pPr lvl="0" rtl="0">
                        <a:spcBef>
                          <a:spcPts val="0"/>
                        </a:spcBef>
                        <a:buNone/>
                      </a:pPr>
                      <a:r>
                        <a:rPr lang="en-US">
                          <a:solidFill>
                            <a:schemeClr val="dk1"/>
                          </a:solidFill>
                        </a:rPr>
                        <a:t>The user has invoked the option to edit the User Guide.</a:t>
                      </a:r>
                    </a:p>
                    <a:p>
                      <a:pPr lvl="0" rtl="0">
                        <a:spcBef>
                          <a:spcPts val="0"/>
                        </a:spcBef>
                        <a:buClr>
                          <a:schemeClr val="dk1"/>
                        </a:buClr>
                        <a:buSzPct val="78571"/>
                        <a:buFont typeface="Arial"/>
                        <a:buNone/>
                      </a:pPr>
                      <a:r>
                        <a:rPr lang="en-US">
                          <a:solidFill>
                            <a:schemeClr val="dk1"/>
                          </a:solidFill>
                        </a:rPr>
                        <a:t>The user has selected the option to add a new section.</a:t>
                      </a:r>
                    </a:p>
                  </a:txBody>
                  <a:tcPr marT="91425" marB="91425" marR="91425" marL="91425">
                    <a:lnL cap="flat" cmpd="sng" w="9525">
                      <a:solidFill>
                        <a:schemeClr val="lt2"/>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F3F3F3"/>
                    </a:solidFill>
                  </a:tcPr>
                </a:tc>
              </a:tr>
              <a:tr h="823975">
                <a:tc>
                  <a:txBody>
                    <a:bodyPr>
                      <a:noAutofit/>
                    </a:bodyPr>
                    <a:lstStyle/>
                    <a:p>
                      <a:pPr lvl="0">
                        <a:spcBef>
                          <a:spcPts val="0"/>
                        </a:spcBef>
                        <a:buNone/>
                      </a:pPr>
                      <a:r>
                        <a:rPr b="1" lang="en-US"/>
                        <a:t>Input</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gradFill>
                      <a:gsLst>
                        <a:gs pos="0">
                          <a:srgbClr val="FFFFFF"/>
                        </a:gs>
                        <a:gs pos="100000">
                          <a:srgbClr val="B3B3B3"/>
                        </a:gs>
                      </a:gsLst>
                      <a:lin ang="5400012" scaled="0"/>
                    </a:gradFill>
                  </a:tcPr>
                </a:tc>
                <a:tc>
                  <a:txBody>
                    <a:bodyPr>
                      <a:noAutofit/>
                    </a:bodyPr>
                    <a:lstStyle/>
                    <a:p>
                      <a:pPr lvl="0">
                        <a:spcBef>
                          <a:spcPts val="0"/>
                        </a:spcBef>
                        <a:buNone/>
                      </a:pPr>
                      <a:r>
                        <a:rPr b="1" lang="en-US"/>
                        <a:t>Level of Access</a:t>
                      </a:r>
                      <a:r>
                        <a:rPr lang="en-US"/>
                        <a:t>: Root, Administrator, Supervisor, Officer</a:t>
                      </a:r>
                    </a:p>
                    <a:p>
                      <a:pPr lvl="0">
                        <a:spcBef>
                          <a:spcPts val="0"/>
                        </a:spcBef>
                        <a:buNone/>
                      </a:pPr>
                      <a:r>
                        <a:rPr b="1" lang="en-US"/>
                        <a:t>Section Heading</a:t>
                      </a:r>
                      <a:r>
                        <a:rPr lang="en-US"/>
                        <a:t>: Logout</a:t>
                      </a:r>
                    </a:p>
                    <a:p>
                      <a:pPr lvl="0">
                        <a:spcBef>
                          <a:spcPts val="0"/>
                        </a:spcBef>
                        <a:buNone/>
                      </a:pPr>
                      <a:r>
                        <a:rPr b="1" lang="en-US"/>
                        <a:t>Instructions</a:t>
                      </a:r>
                      <a:r>
                        <a:rPr lang="en-US"/>
                        <a:t>: </a:t>
                      </a:r>
                    </a:p>
                    <a:p>
                      <a:pPr lvl="0">
                        <a:spcBef>
                          <a:spcPts val="0"/>
                        </a:spcBef>
                        <a:buNone/>
                      </a:pPr>
                      <a:r>
                        <a:rPr lang="en-US"/>
                        <a:t>1. Select username. </a:t>
                      </a:r>
                    </a:p>
                    <a:p>
                      <a:pPr lvl="0">
                        <a:spcBef>
                          <a:spcPts val="0"/>
                        </a:spcBef>
                        <a:buNone/>
                      </a:pPr>
                      <a:r>
                        <a:rPr lang="en-US"/>
                        <a:t>2. Select Logout.</a:t>
                      </a:r>
                    </a:p>
                    <a:p>
                      <a:pPr lvl="0">
                        <a:spcBef>
                          <a:spcPts val="0"/>
                        </a:spcBef>
                        <a:buNone/>
                      </a:pPr>
                      <a:r>
                        <a:t/>
                      </a:r>
                      <a:endParaRPr/>
                    </a:p>
                    <a:p>
                      <a:pPr lvl="0">
                        <a:spcBef>
                          <a:spcPts val="0"/>
                        </a:spcBef>
                        <a:buNone/>
                      </a:pPr>
                      <a:r>
                        <a:rPr lang="en-US"/>
                        <a:t>Click Save.</a:t>
                      </a:r>
                    </a:p>
                  </a:txBody>
                  <a:tcPr marT="91425" marB="91425" marR="91425" marL="91425">
                    <a:lnL cap="flat" cmpd="sng" w="9525">
                      <a:solidFill>
                        <a:schemeClr val="lt2"/>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F3F3F3"/>
                    </a:solidFill>
                  </a:tcPr>
                </a:tc>
              </a:tr>
              <a:tr h="661275">
                <a:tc>
                  <a:txBody>
                    <a:bodyPr>
                      <a:noAutofit/>
                    </a:bodyPr>
                    <a:lstStyle/>
                    <a:p>
                      <a:pPr lvl="0">
                        <a:spcBef>
                          <a:spcPts val="0"/>
                        </a:spcBef>
                        <a:buNone/>
                      </a:pPr>
                      <a:r>
                        <a:rPr b="1" lang="en-US"/>
                        <a:t>Expected Output</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gradFill>
                      <a:gsLst>
                        <a:gs pos="0">
                          <a:srgbClr val="FFFFFF"/>
                        </a:gs>
                        <a:gs pos="100000">
                          <a:srgbClr val="B3B3B3"/>
                        </a:gs>
                      </a:gsLst>
                      <a:lin ang="5400012" scaled="0"/>
                    </a:gradFill>
                  </a:tcPr>
                </a:tc>
                <a:tc>
                  <a:txBody>
                    <a:bodyPr>
                      <a:noAutofit/>
                    </a:bodyPr>
                    <a:lstStyle/>
                    <a:p>
                      <a:pPr lvl="0">
                        <a:spcBef>
                          <a:spcPts val="0"/>
                        </a:spcBef>
                        <a:buNone/>
                      </a:pPr>
                      <a:r>
                        <a:rPr lang="en-US"/>
                        <a:t>A new section called Logout is added to the User Guide.</a:t>
                      </a:r>
                    </a:p>
                  </a:txBody>
                  <a:tcPr marT="91425" marB="91425" marR="91425" marL="91425">
                    <a:lnL cap="flat" cmpd="sng" w="9525">
                      <a:solidFill>
                        <a:schemeClr val="lt2"/>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F3F3F3"/>
                    </a:solidFill>
                  </a:tcPr>
                </a:tc>
              </a:tr>
            </a:tbl>
          </a:graphicData>
        </a:graphic>
      </p:graphicFrame>
      <p:graphicFrame>
        <p:nvGraphicFramePr>
          <p:cNvPr id="284" name="Shape 284"/>
          <p:cNvGraphicFramePr/>
          <p:nvPr/>
        </p:nvGraphicFramePr>
        <p:xfrm>
          <a:off x="4610525" y="1626459"/>
          <a:ext cx="3000000" cy="3000000"/>
        </p:xfrm>
        <a:graphic>
          <a:graphicData uri="http://schemas.openxmlformats.org/drawingml/2006/table">
            <a:tbl>
              <a:tblPr>
                <a:noFill/>
                <a:tableStyleId>{965AE3A3-83B7-4336-B864-25FB8EE21A52}</a:tableStyleId>
              </a:tblPr>
              <a:tblGrid>
                <a:gridCol w="1416200"/>
                <a:gridCol w="2633975"/>
              </a:tblGrid>
              <a:tr h="503750">
                <a:tc>
                  <a:txBody>
                    <a:bodyPr>
                      <a:noAutofit/>
                    </a:bodyPr>
                    <a:lstStyle/>
                    <a:p>
                      <a:pPr lvl="0" rtl="0">
                        <a:spcBef>
                          <a:spcPts val="0"/>
                        </a:spcBef>
                        <a:buNone/>
                      </a:pPr>
                      <a:r>
                        <a:rPr b="1" lang="en-US"/>
                        <a:t>ID</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gradFill>
                      <a:gsLst>
                        <a:gs pos="0">
                          <a:srgbClr val="FFFFFF"/>
                        </a:gs>
                        <a:gs pos="100000">
                          <a:srgbClr val="B3B3B3"/>
                        </a:gs>
                      </a:gsLst>
                      <a:lin ang="5400012" scaled="0"/>
                    </a:gradFill>
                  </a:tcPr>
                </a:tc>
                <a:tc>
                  <a:txBody>
                    <a:bodyPr>
                      <a:noAutofit/>
                    </a:bodyPr>
                    <a:lstStyle/>
                    <a:p>
                      <a:pPr lvl="0" rtl="0">
                        <a:spcBef>
                          <a:spcPts val="0"/>
                        </a:spcBef>
                        <a:buNone/>
                      </a:pPr>
                      <a:r>
                        <a:rPr lang="en-US"/>
                        <a:t>User_Guide_02</a:t>
                      </a:r>
                    </a:p>
                  </a:txBody>
                  <a:tcPr marT="91425" marB="91425" marR="91425" marL="91425">
                    <a:lnL cap="flat" cmpd="sng" w="9525">
                      <a:solidFill>
                        <a:schemeClr val="lt2"/>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F3F3F3"/>
                    </a:solidFill>
                  </a:tcPr>
                </a:tc>
              </a:tr>
              <a:tr h="823975">
                <a:tc>
                  <a:txBody>
                    <a:bodyPr>
                      <a:noAutofit/>
                    </a:bodyPr>
                    <a:lstStyle/>
                    <a:p>
                      <a:pPr lvl="0" rtl="0">
                        <a:spcBef>
                          <a:spcPts val="0"/>
                        </a:spcBef>
                        <a:buNone/>
                      </a:pPr>
                      <a:r>
                        <a:rPr b="1" lang="en-US"/>
                        <a:t>Purpose</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gradFill>
                      <a:gsLst>
                        <a:gs pos="0">
                          <a:srgbClr val="FFFFFF"/>
                        </a:gs>
                        <a:gs pos="100000">
                          <a:srgbClr val="B3B3B3"/>
                        </a:gs>
                      </a:gsLst>
                      <a:lin ang="5400012" scaled="0"/>
                    </a:gradFill>
                  </a:tcPr>
                </a:tc>
                <a:tc>
                  <a:txBody>
                    <a:bodyPr>
                      <a:noAutofit/>
                    </a:bodyPr>
                    <a:lstStyle/>
                    <a:p>
                      <a:pPr lvl="0" rtl="0">
                        <a:spcBef>
                          <a:spcPts val="0"/>
                        </a:spcBef>
                        <a:buNone/>
                      </a:pPr>
                      <a:r>
                        <a:rPr lang="en-US"/>
                        <a:t>Rainy day test to verify that an empty section of the User Guide could not be added. </a:t>
                      </a:r>
                    </a:p>
                  </a:txBody>
                  <a:tcPr marT="91425" marB="91425" marR="91425" marL="91425">
                    <a:lnL cap="flat" cmpd="sng" w="9525">
                      <a:solidFill>
                        <a:schemeClr val="lt2"/>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F3F3F3"/>
                    </a:solidFill>
                  </a:tcPr>
                </a:tc>
              </a:tr>
              <a:tr h="928125">
                <a:tc>
                  <a:txBody>
                    <a:bodyPr>
                      <a:noAutofit/>
                    </a:bodyPr>
                    <a:lstStyle/>
                    <a:p>
                      <a:pPr lvl="0" rtl="0">
                        <a:spcBef>
                          <a:spcPts val="0"/>
                        </a:spcBef>
                        <a:buNone/>
                      </a:pPr>
                      <a:r>
                        <a:rPr b="1" lang="en-US"/>
                        <a:t>Preconditions</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gradFill>
                      <a:gsLst>
                        <a:gs pos="0">
                          <a:srgbClr val="FFFFFF"/>
                        </a:gs>
                        <a:gs pos="100000">
                          <a:srgbClr val="B3B3B3"/>
                        </a:gs>
                      </a:gsLst>
                      <a:lin ang="5400012" scaled="0"/>
                    </a:gradFill>
                  </a:tcPr>
                </a:tc>
                <a:tc>
                  <a:txBody>
                    <a:bodyPr>
                      <a:noAutofit/>
                    </a:bodyPr>
                    <a:lstStyle/>
                    <a:p>
                      <a:pPr lvl="0">
                        <a:spcBef>
                          <a:spcPts val="0"/>
                        </a:spcBef>
                        <a:buNone/>
                      </a:pPr>
                      <a:r>
                        <a:rPr lang="en-US"/>
                        <a:t>The user has a root account.</a:t>
                      </a:r>
                    </a:p>
                    <a:p>
                      <a:pPr lvl="0" rtl="0">
                        <a:spcBef>
                          <a:spcPts val="0"/>
                        </a:spcBef>
                        <a:buNone/>
                      </a:pPr>
                      <a:r>
                        <a:rPr lang="en-US"/>
                        <a:t>The user has invoked the option to edit the User Guide.</a:t>
                      </a:r>
                    </a:p>
                    <a:p>
                      <a:pPr lvl="0" rtl="0">
                        <a:spcBef>
                          <a:spcPts val="0"/>
                        </a:spcBef>
                        <a:buNone/>
                      </a:pPr>
                      <a:r>
                        <a:rPr lang="en-US"/>
                        <a:t>The user has selected the option to add a new section.</a:t>
                      </a:r>
                    </a:p>
                  </a:txBody>
                  <a:tcPr marT="91425" marB="91425" marR="91425" marL="91425">
                    <a:lnL cap="flat" cmpd="sng" w="9525">
                      <a:solidFill>
                        <a:schemeClr val="lt2"/>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F3F3F3"/>
                    </a:solidFill>
                  </a:tcPr>
                </a:tc>
              </a:tr>
              <a:tr h="823975">
                <a:tc>
                  <a:txBody>
                    <a:bodyPr>
                      <a:noAutofit/>
                    </a:bodyPr>
                    <a:lstStyle/>
                    <a:p>
                      <a:pPr lvl="0" rtl="0">
                        <a:spcBef>
                          <a:spcPts val="0"/>
                        </a:spcBef>
                        <a:buNone/>
                      </a:pPr>
                      <a:r>
                        <a:rPr b="1" lang="en-US"/>
                        <a:t>Input</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gradFill>
                      <a:gsLst>
                        <a:gs pos="0">
                          <a:srgbClr val="FFFFFF"/>
                        </a:gs>
                        <a:gs pos="100000">
                          <a:srgbClr val="B3B3B3"/>
                        </a:gs>
                      </a:gsLst>
                      <a:lin ang="5400012" scaled="0"/>
                    </a:gradFill>
                  </a:tcPr>
                </a:tc>
                <a:tc>
                  <a:txBody>
                    <a:bodyPr>
                      <a:noAutofit/>
                    </a:bodyPr>
                    <a:lstStyle/>
                    <a:p>
                      <a:pPr lvl="0" rtl="0">
                        <a:spcBef>
                          <a:spcPts val="0"/>
                        </a:spcBef>
                        <a:buNone/>
                      </a:pPr>
                      <a:r>
                        <a:rPr lang="en-US"/>
                        <a:t>Click save.</a:t>
                      </a:r>
                    </a:p>
                  </a:txBody>
                  <a:tcPr marT="91425" marB="91425" marR="91425" marL="91425">
                    <a:lnL cap="flat" cmpd="sng" w="9525">
                      <a:solidFill>
                        <a:schemeClr val="lt2"/>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F3F3F3"/>
                    </a:solidFill>
                  </a:tcPr>
                </a:tc>
              </a:tr>
              <a:tr h="928125">
                <a:tc>
                  <a:txBody>
                    <a:bodyPr>
                      <a:noAutofit/>
                    </a:bodyPr>
                    <a:lstStyle/>
                    <a:p>
                      <a:pPr lvl="0" rtl="0">
                        <a:spcBef>
                          <a:spcPts val="0"/>
                        </a:spcBef>
                        <a:buNone/>
                      </a:pPr>
                      <a:r>
                        <a:rPr b="1" lang="en-US"/>
                        <a:t>Expected Output</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gradFill>
                      <a:gsLst>
                        <a:gs pos="0">
                          <a:srgbClr val="FFFFFF"/>
                        </a:gs>
                        <a:gs pos="100000">
                          <a:srgbClr val="B3B3B3"/>
                        </a:gs>
                      </a:gsLst>
                      <a:lin ang="5400012" scaled="0"/>
                    </a:gradFill>
                  </a:tcPr>
                </a:tc>
                <a:tc>
                  <a:txBody>
                    <a:bodyPr>
                      <a:noAutofit/>
                    </a:bodyPr>
                    <a:lstStyle/>
                    <a:p>
                      <a:pPr lvl="0" rtl="0">
                        <a:spcBef>
                          <a:spcPts val="0"/>
                        </a:spcBef>
                        <a:buNone/>
                      </a:pPr>
                      <a:r>
                        <a:rPr lang="en-US"/>
                        <a:t>An error message notifying the user that the section heading and instructions are required.</a:t>
                      </a:r>
                    </a:p>
                  </a:txBody>
                  <a:tcPr marT="91425" marB="91425" marR="91425" marL="91425">
                    <a:lnL cap="flat" cmpd="sng" w="9525">
                      <a:solidFill>
                        <a:schemeClr val="lt2"/>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F3F3F3"/>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 name="Shape 289"/>
        <p:cNvGrpSpPr/>
        <p:nvPr/>
      </p:nvGrpSpPr>
      <p:grpSpPr>
        <a:xfrm>
          <a:off x="0" y="0"/>
          <a:ext cx="0" cy="0"/>
          <a:chOff x="0" y="0"/>
          <a:chExt cx="0" cy="0"/>
        </a:xfrm>
      </p:grpSpPr>
      <p:sp>
        <p:nvSpPr>
          <p:cNvPr id="290" name="Shape 290"/>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Summary</a:t>
            </a:r>
          </a:p>
        </p:txBody>
      </p:sp>
      <p:sp>
        <p:nvSpPr>
          <p:cNvPr id="291" name="Shape 291"/>
          <p:cNvSpPr txBox="1"/>
          <p:nvPr>
            <p:ph idx="1" type="body"/>
          </p:nvPr>
        </p:nvSpPr>
        <p:spPr>
          <a:xfrm>
            <a:off x="779475" y="1425575"/>
            <a:ext cx="7583400" cy="3379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rPr lang="en-US"/>
              <a:t>BOLO-7.0 was managed using the Scrum development process. Project members participated in 7 sprints, completing 1-2 user stories bi-weekly.  </a:t>
            </a:r>
          </a:p>
          <a:p>
            <a:pPr indent="0" lvl="0" marL="0" marR="0" rtl="0" algn="l">
              <a:spcBef>
                <a:spcPts val="0"/>
              </a:spcBef>
              <a:spcAft>
                <a:spcPts val="0"/>
              </a:spcAft>
              <a:buNone/>
            </a:pPr>
            <a:r>
              <a:t/>
            </a:r>
            <a:endParaRPr/>
          </a:p>
          <a:p>
            <a:pPr indent="0" lvl="0" marL="0" marR="0" rtl="0" algn="l">
              <a:spcBef>
                <a:spcPts val="0"/>
              </a:spcBef>
              <a:spcAft>
                <a:spcPts val="0"/>
              </a:spcAft>
              <a:buNone/>
            </a:pPr>
            <a:r>
              <a:rPr lang="en-US"/>
              <a:t>Contact Information:</a:t>
            </a:r>
          </a:p>
          <a:p>
            <a:pPr indent="-228600" lvl="0" marL="457200" marR="0" rtl="0" algn="l">
              <a:spcBef>
                <a:spcPts val="0"/>
              </a:spcBef>
              <a:spcAft>
                <a:spcPts val="0"/>
              </a:spcAft>
            </a:pPr>
            <a:r>
              <a:rPr lang="en-US"/>
              <a:t>Mario Siu -</a:t>
            </a:r>
            <a:r>
              <a:rPr lang="en-US">
                <a:solidFill>
                  <a:srgbClr val="001D4D"/>
                </a:solidFill>
              </a:rPr>
              <a:t> </a:t>
            </a:r>
            <a:r>
              <a:rPr lang="en-US">
                <a:solidFill>
                  <a:srgbClr val="001D4D"/>
                </a:solidFill>
                <a:hlinkClick r:id="rId3"/>
              </a:rPr>
              <a:t>msiu001@fiu.edu</a:t>
            </a:r>
          </a:p>
          <a:p>
            <a:pPr indent="-228600" lvl="0" marL="457200" marR="0" rtl="0" algn="l">
              <a:spcBef>
                <a:spcPts val="0"/>
              </a:spcBef>
              <a:spcAft>
                <a:spcPts val="0"/>
              </a:spcAft>
              <a:buClr>
                <a:srgbClr val="001D4D"/>
              </a:buClr>
            </a:pPr>
            <a:r>
              <a:rPr lang="en-US">
                <a:solidFill>
                  <a:srgbClr val="001D4D"/>
                </a:solidFill>
              </a:rPr>
              <a:t>Rachel Hill - </a:t>
            </a:r>
            <a:r>
              <a:rPr lang="en-US">
                <a:solidFill>
                  <a:srgbClr val="001D4D"/>
                </a:solidFill>
                <a:hlinkClick r:id="rId4"/>
              </a:rPr>
              <a:t>rhill016@fiu.edu</a:t>
            </a:r>
          </a:p>
          <a:p>
            <a:pPr indent="-228600" lvl="0" marL="457200" marR="0" rtl="0" algn="l">
              <a:spcBef>
                <a:spcPts val="0"/>
              </a:spcBef>
              <a:spcAft>
                <a:spcPts val="0"/>
              </a:spcAft>
            </a:pPr>
            <a:r>
              <a:rPr lang="en-US"/>
              <a:t>Victor Estopiñán -</a:t>
            </a:r>
            <a:r>
              <a:rPr lang="en-US"/>
              <a:t> </a:t>
            </a:r>
            <a:r>
              <a:rPr lang="en-US"/>
              <a:t>vesto001@fiu.edu</a:t>
            </a:r>
          </a:p>
          <a:p>
            <a:pPr indent="0" lvl="0" marL="0" marR="0" rtl="0" algn="l">
              <a:spcBef>
                <a:spcPts val="2000"/>
              </a:spcBef>
              <a:spcAft>
                <a:spcPts val="0"/>
              </a:spcAft>
              <a:buNone/>
            </a:pPr>
            <a:r>
              <a:t/>
            </a:r>
            <a:endParaRPr/>
          </a:p>
        </p:txBody>
      </p:sp>
      <p:pic>
        <p:nvPicPr>
          <p:cNvPr id="292" name="Shape 292"/>
          <p:cNvPicPr preferRelativeResize="0"/>
          <p:nvPr/>
        </p:nvPicPr>
        <p:blipFill>
          <a:blip r:embed="rId5">
            <a:alphaModFix/>
          </a:blip>
          <a:stretch>
            <a:fillRect/>
          </a:stretch>
        </p:blipFill>
        <p:spPr>
          <a:xfrm>
            <a:off x="779475" y="5905774"/>
            <a:ext cx="987131" cy="698125"/>
          </a:xfrm>
          <a:prstGeom prst="rect">
            <a:avLst/>
          </a:prstGeom>
          <a:noFill/>
          <a:ln>
            <a:noFill/>
          </a:ln>
        </p:spPr>
      </p:pic>
      <p:pic>
        <p:nvPicPr>
          <p:cNvPr id="293" name="Shape 293"/>
          <p:cNvPicPr preferRelativeResize="0"/>
          <p:nvPr/>
        </p:nvPicPr>
        <p:blipFill>
          <a:blip r:embed="rId6">
            <a:alphaModFix/>
          </a:blip>
          <a:stretch>
            <a:fillRect/>
          </a:stretch>
        </p:blipFill>
        <p:spPr>
          <a:xfrm>
            <a:off x="3163900" y="5262674"/>
            <a:ext cx="2635749" cy="567200"/>
          </a:xfrm>
          <a:prstGeom prst="rect">
            <a:avLst/>
          </a:prstGeom>
          <a:noFill/>
          <a:ln>
            <a:noFill/>
          </a:ln>
        </p:spPr>
      </p:pic>
      <p:pic>
        <p:nvPicPr>
          <p:cNvPr id="294" name="Shape 294"/>
          <p:cNvPicPr preferRelativeResize="0"/>
          <p:nvPr/>
        </p:nvPicPr>
        <p:blipFill>
          <a:blip r:embed="rId7">
            <a:alphaModFix/>
          </a:blip>
          <a:stretch>
            <a:fillRect/>
          </a:stretch>
        </p:blipFill>
        <p:spPr>
          <a:xfrm>
            <a:off x="6144512" y="5169373"/>
            <a:ext cx="2302775" cy="567199"/>
          </a:xfrm>
          <a:prstGeom prst="rect">
            <a:avLst/>
          </a:prstGeom>
          <a:noFill/>
          <a:ln>
            <a:noFill/>
          </a:ln>
        </p:spPr>
      </p:pic>
      <p:pic>
        <p:nvPicPr>
          <p:cNvPr id="295" name="Shape 295"/>
          <p:cNvPicPr preferRelativeResize="0"/>
          <p:nvPr/>
        </p:nvPicPr>
        <p:blipFill>
          <a:blip r:embed="rId8">
            <a:alphaModFix/>
          </a:blip>
          <a:stretch>
            <a:fillRect/>
          </a:stretch>
        </p:blipFill>
        <p:spPr>
          <a:xfrm>
            <a:off x="5906399" y="5935862"/>
            <a:ext cx="2779025" cy="637950"/>
          </a:xfrm>
          <a:prstGeom prst="rect">
            <a:avLst/>
          </a:prstGeom>
          <a:noFill/>
          <a:ln>
            <a:noFill/>
          </a:ln>
        </p:spPr>
      </p:pic>
      <p:pic>
        <p:nvPicPr>
          <p:cNvPr id="296" name="Shape 296"/>
          <p:cNvPicPr preferRelativeResize="0"/>
          <p:nvPr/>
        </p:nvPicPr>
        <p:blipFill>
          <a:blip r:embed="rId9">
            <a:alphaModFix/>
          </a:blip>
          <a:stretch>
            <a:fillRect/>
          </a:stretch>
        </p:blipFill>
        <p:spPr>
          <a:xfrm>
            <a:off x="2317075" y="6164450"/>
            <a:ext cx="1900875" cy="439450"/>
          </a:xfrm>
          <a:prstGeom prst="rect">
            <a:avLst/>
          </a:prstGeom>
          <a:noFill/>
          <a:ln>
            <a:noFill/>
          </a:ln>
        </p:spPr>
      </p:pic>
      <p:pic>
        <p:nvPicPr>
          <p:cNvPr id="297" name="Shape 297"/>
          <p:cNvPicPr preferRelativeResize="0"/>
          <p:nvPr/>
        </p:nvPicPr>
        <p:blipFill>
          <a:blip r:embed="rId10">
            <a:alphaModFix/>
          </a:blip>
          <a:stretch>
            <a:fillRect/>
          </a:stretch>
        </p:blipFill>
        <p:spPr>
          <a:xfrm>
            <a:off x="779475" y="5204749"/>
            <a:ext cx="1788400" cy="567199"/>
          </a:xfrm>
          <a:prstGeom prst="rect">
            <a:avLst/>
          </a:prstGeom>
          <a:noFill/>
          <a:ln>
            <a:noFill/>
          </a:ln>
        </p:spPr>
      </p:pic>
      <p:pic>
        <p:nvPicPr>
          <p:cNvPr id="298" name="Shape 298"/>
          <p:cNvPicPr preferRelativeResize="0"/>
          <p:nvPr/>
        </p:nvPicPr>
        <p:blipFill>
          <a:blip r:embed="rId11">
            <a:alphaModFix/>
          </a:blip>
          <a:stretch>
            <a:fillRect/>
          </a:stretch>
        </p:blipFill>
        <p:spPr>
          <a:xfrm>
            <a:off x="4568612" y="5928271"/>
            <a:ext cx="987126" cy="6531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pic>
        <p:nvPicPr>
          <p:cNvPr id="158" name="Shape 158"/>
          <p:cNvPicPr preferRelativeResize="0"/>
          <p:nvPr/>
        </p:nvPicPr>
        <p:blipFill rotWithShape="1">
          <a:blip r:embed="rId3">
            <a:alphaModFix/>
          </a:blip>
          <a:srcRect b="5126" l="0" r="50032" t="15020"/>
          <a:stretch/>
        </p:blipFill>
        <p:spPr>
          <a:xfrm>
            <a:off x="464075" y="1425574"/>
            <a:ext cx="3905971" cy="2468626"/>
          </a:xfrm>
          <a:prstGeom prst="rect">
            <a:avLst/>
          </a:prstGeom>
          <a:noFill/>
          <a:ln>
            <a:noFill/>
          </a:ln>
        </p:spPr>
      </p:pic>
      <p:pic>
        <p:nvPicPr>
          <p:cNvPr id="159" name="Shape 159"/>
          <p:cNvPicPr preferRelativeResize="0"/>
          <p:nvPr/>
        </p:nvPicPr>
        <p:blipFill rotWithShape="1">
          <a:blip r:embed="rId4">
            <a:alphaModFix/>
          </a:blip>
          <a:srcRect b="19282" l="0" r="50039" t="15263"/>
          <a:stretch/>
        </p:blipFill>
        <p:spPr>
          <a:xfrm>
            <a:off x="4889975" y="1425575"/>
            <a:ext cx="3905971" cy="2468626"/>
          </a:xfrm>
          <a:prstGeom prst="rect">
            <a:avLst/>
          </a:prstGeom>
          <a:noFill/>
          <a:ln>
            <a:noFill/>
          </a:ln>
        </p:spPr>
      </p:pic>
      <p:pic>
        <p:nvPicPr>
          <p:cNvPr id="160" name="Shape 160"/>
          <p:cNvPicPr preferRelativeResize="0"/>
          <p:nvPr/>
        </p:nvPicPr>
        <p:blipFill rotWithShape="1">
          <a:blip r:embed="rId5">
            <a:alphaModFix/>
          </a:blip>
          <a:srcRect b="5454" l="0" r="50414" t="14686"/>
          <a:stretch/>
        </p:blipFill>
        <p:spPr>
          <a:xfrm>
            <a:off x="4836675" y="4046599"/>
            <a:ext cx="3905971" cy="2655398"/>
          </a:xfrm>
          <a:prstGeom prst="rect">
            <a:avLst/>
          </a:prstGeom>
          <a:noFill/>
          <a:ln>
            <a:noFill/>
          </a:ln>
        </p:spPr>
      </p:pic>
      <p:pic>
        <p:nvPicPr>
          <p:cNvPr id="161" name="Shape 161"/>
          <p:cNvPicPr preferRelativeResize="0"/>
          <p:nvPr/>
        </p:nvPicPr>
        <p:blipFill>
          <a:blip r:embed="rId6">
            <a:alphaModFix/>
          </a:blip>
          <a:stretch>
            <a:fillRect/>
          </a:stretch>
        </p:blipFill>
        <p:spPr>
          <a:xfrm>
            <a:off x="464074" y="4046600"/>
            <a:ext cx="3905975" cy="2655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pic>
        <p:nvPicPr>
          <p:cNvPr id="168" name="Shape 168"/>
          <p:cNvPicPr preferRelativeResize="0"/>
          <p:nvPr/>
        </p:nvPicPr>
        <p:blipFill rotWithShape="1">
          <a:blip r:embed="rId3">
            <a:alphaModFix/>
          </a:blip>
          <a:srcRect b="5160" l="0" r="50463" t="15449"/>
          <a:stretch/>
        </p:blipFill>
        <p:spPr>
          <a:xfrm>
            <a:off x="453775" y="1425600"/>
            <a:ext cx="3905971" cy="2549974"/>
          </a:xfrm>
          <a:prstGeom prst="rect">
            <a:avLst/>
          </a:prstGeom>
          <a:noFill/>
          <a:ln>
            <a:noFill/>
          </a:ln>
        </p:spPr>
      </p:pic>
      <p:pic>
        <p:nvPicPr>
          <p:cNvPr id="169" name="Shape 169"/>
          <p:cNvPicPr preferRelativeResize="0"/>
          <p:nvPr/>
        </p:nvPicPr>
        <p:blipFill rotWithShape="1">
          <a:blip r:embed="rId4">
            <a:alphaModFix/>
          </a:blip>
          <a:srcRect b="30361" l="0" r="50067" t="14404"/>
          <a:stretch/>
        </p:blipFill>
        <p:spPr>
          <a:xfrm>
            <a:off x="4849575" y="1425600"/>
            <a:ext cx="3905971" cy="2549974"/>
          </a:xfrm>
          <a:prstGeom prst="rect">
            <a:avLst/>
          </a:prstGeom>
          <a:noFill/>
          <a:ln>
            <a:noFill/>
          </a:ln>
        </p:spPr>
      </p:pic>
      <p:pic>
        <p:nvPicPr>
          <p:cNvPr id="170" name="Shape 170"/>
          <p:cNvPicPr preferRelativeResize="0"/>
          <p:nvPr/>
        </p:nvPicPr>
        <p:blipFill rotWithShape="1">
          <a:blip r:embed="rId5">
            <a:alphaModFix/>
          </a:blip>
          <a:srcRect b="8497" l="0" r="50487" t="15358"/>
          <a:stretch/>
        </p:blipFill>
        <p:spPr>
          <a:xfrm>
            <a:off x="4823800" y="4241125"/>
            <a:ext cx="3905971" cy="2468626"/>
          </a:xfrm>
          <a:prstGeom prst="rect">
            <a:avLst/>
          </a:prstGeom>
          <a:noFill/>
          <a:ln>
            <a:noFill/>
          </a:ln>
        </p:spPr>
      </p:pic>
      <p:pic>
        <p:nvPicPr>
          <p:cNvPr id="171" name="Shape 171"/>
          <p:cNvPicPr preferRelativeResize="0"/>
          <p:nvPr/>
        </p:nvPicPr>
        <p:blipFill rotWithShape="1">
          <a:blip r:embed="rId6">
            <a:alphaModFix/>
          </a:blip>
          <a:srcRect b="0" l="0" r="2181" t="0"/>
          <a:stretch/>
        </p:blipFill>
        <p:spPr>
          <a:xfrm>
            <a:off x="442975" y="4241124"/>
            <a:ext cx="3905974" cy="2589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Use Cases</a:t>
            </a:r>
          </a:p>
        </p:txBody>
      </p:sp>
      <p:pic>
        <p:nvPicPr>
          <p:cNvPr id="178" name="Shape 178"/>
          <p:cNvPicPr preferRelativeResize="0"/>
          <p:nvPr/>
        </p:nvPicPr>
        <p:blipFill>
          <a:blip r:embed="rId3">
            <a:alphaModFix/>
          </a:blip>
          <a:stretch>
            <a:fillRect/>
          </a:stretch>
        </p:blipFill>
        <p:spPr>
          <a:xfrm>
            <a:off x="887200" y="1425600"/>
            <a:ext cx="7301150" cy="4599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System Design: Architecture</a:t>
            </a:r>
          </a:p>
        </p:txBody>
      </p:sp>
      <p:sp>
        <p:nvSpPr>
          <p:cNvPr id="185" name="Shape 185"/>
          <p:cNvSpPr txBox="1"/>
          <p:nvPr>
            <p:ph idx="1" type="body"/>
          </p:nvPr>
        </p:nvSpPr>
        <p:spPr>
          <a:xfrm>
            <a:off x="6206449" y="1676400"/>
            <a:ext cx="2785199" cy="3967500"/>
          </a:xfrm>
          <a:prstGeom prst="rect">
            <a:avLst/>
          </a:prstGeom>
          <a:noFill/>
          <a:ln>
            <a:noFill/>
          </a:ln>
        </p:spPr>
        <p:txBody>
          <a:bodyPr anchorCtr="0" anchor="t" bIns="45700" lIns="91425" rIns="91425" tIns="45700">
            <a:noAutofit/>
          </a:bodyPr>
          <a:lstStyle/>
          <a:p>
            <a:pPr indent="-69850" lvl="0" marL="0" rtl="0">
              <a:lnSpc>
                <a:spcPct val="90000"/>
              </a:lnSpc>
              <a:spcBef>
                <a:spcPts val="1200"/>
              </a:spcBef>
              <a:spcAft>
                <a:spcPts val="200"/>
              </a:spcAft>
              <a:buClr>
                <a:schemeClr val="dk1"/>
              </a:buClr>
              <a:buSzPct val="55000"/>
              <a:buFont typeface="Arial"/>
              <a:buNone/>
            </a:pPr>
            <a:r>
              <a:rPr lang="en-US" sz="2000">
                <a:solidFill>
                  <a:srgbClr val="001D4D"/>
                </a:solidFill>
                <a:latin typeface="Calibri"/>
                <a:ea typeface="Calibri"/>
                <a:cs typeface="Calibri"/>
                <a:sym typeface="Calibri"/>
              </a:rPr>
              <a:t> BOLO 7.0 uses a combination of the MVC and 3-tier  architecture.</a:t>
            </a:r>
          </a:p>
          <a:p>
            <a:pPr indent="-69850" lvl="0" marL="0" rtl="0">
              <a:lnSpc>
                <a:spcPct val="90000"/>
              </a:lnSpc>
              <a:spcBef>
                <a:spcPts val="1200"/>
              </a:spcBef>
              <a:spcAft>
                <a:spcPts val="200"/>
              </a:spcAft>
              <a:buClr>
                <a:schemeClr val="dk1"/>
              </a:buClr>
              <a:buSzPct val="55000"/>
              <a:buFont typeface="Arial"/>
              <a:buNone/>
            </a:pPr>
            <a:r>
              <a:rPr lang="en-US" sz="2000">
                <a:solidFill>
                  <a:srgbClr val="001D4D"/>
                </a:solidFill>
                <a:latin typeface="Calibri"/>
                <a:ea typeface="Calibri"/>
                <a:cs typeface="Calibri"/>
                <a:sym typeface="Calibri"/>
              </a:rPr>
              <a:t> H/W Requirements:</a:t>
            </a:r>
          </a:p>
          <a:p>
            <a:pPr indent="-342900" lvl="0" marL="457200" rtl="0">
              <a:lnSpc>
                <a:spcPct val="90000"/>
              </a:lnSpc>
              <a:spcBef>
                <a:spcPts val="200"/>
              </a:spcBef>
              <a:spcAft>
                <a:spcPts val="400"/>
              </a:spcAft>
              <a:buClr>
                <a:srgbClr val="001D4D"/>
              </a:buClr>
              <a:buSzPct val="100000"/>
              <a:buFont typeface="Calibri"/>
            </a:pPr>
            <a:r>
              <a:rPr lang="en-US" sz="1800">
                <a:solidFill>
                  <a:srgbClr val="001D4D"/>
                </a:solidFill>
                <a:latin typeface="Calibri"/>
                <a:ea typeface="Calibri"/>
                <a:cs typeface="Calibri"/>
                <a:sym typeface="Calibri"/>
              </a:rPr>
              <a:t>Windows/Apple Computer</a:t>
            </a:r>
          </a:p>
          <a:p>
            <a:pPr indent="-342900" lvl="0" marL="457200" rtl="0">
              <a:lnSpc>
                <a:spcPct val="90000"/>
              </a:lnSpc>
              <a:spcBef>
                <a:spcPts val="200"/>
              </a:spcBef>
              <a:spcAft>
                <a:spcPts val="400"/>
              </a:spcAft>
              <a:buClr>
                <a:srgbClr val="001D4D"/>
              </a:buClr>
              <a:buSzPct val="100000"/>
              <a:buFont typeface="Calibri"/>
            </a:pPr>
            <a:r>
              <a:rPr lang="en-US" sz="1800">
                <a:solidFill>
                  <a:srgbClr val="001D4D"/>
                </a:solidFill>
                <a:latin typeface="Calibri"/>
                <a:ea typeface="Calibri"/>
                <a:cs typeface="Calibri"/>
                <a:sym typeface="Calibri"/>
              </a:rPr>
              <a:t>Min of 8Gb of RAM</a:t>
            </a:r>
          </a:p>
          <a:p>
            <a:pPr indent="-342900" lvl="0" marL="457200" rtl="0">
              <a:lnSpc>
                <a:spcPct val="90000"/>
              </a:lnSpc>
              <a:spcBef>
                <a:spcPts val="200"/>
              </a:spcBef>
              <a:spcAft>
                <a:spcPts val="400"/>
              </a:spcAft>
              <a:buClr>
                <a:srgbClr val="001D4D"/>
              </a:buClr>
              <a:buSzPct val="100000"/>
              <a:buFont typeface="Calibri"/>
            </a:pPr>
            <a:r>
              <a:rPr lang="en-US" sz="1800">
                <a:solidFill>
                  <a:srgbClr val="001D4D"/>
                </a:solidFill>
                <a:latin typeface="Calibri"/>
                <a:ea typeface="Calibri"/>
                <a:cs typeface="Calibri"/>
                <a:sym typeface="Calibri"/>
              </a:rPr>
              <a:t>At least 30 GB of disk space</a:t>
            </a:r>
          </a:p>
          <a:p>
            <a:pPr indent="-342900" lvl="0" marL="457200" rtl="0">
              <a:lnSpc>
                <a:spcPct val="90000"/>
              </a:lnSpc>
              <a:spcBef>
                <a:spcPts val="200"/>
              </a:spcBef>
              <a:spcAft>
                <a:spcPts val="400"/>
              </a:spcAft>
              <a:buClr>
                <a:srgbClr val="001D4D"/>
              </a:buClr>
              <a:buSzPct val="100000"/>
              <a:buFont typeface="Calibri"/>
            </a:pPr>
            <a:r>
              <a:rPr lang="en-US" sz="1800">
                <a:solidFill>
                  <a:srgbClr val="001D4D"/>
                </a:solidFill>
                <a:latin typeface="Calibri"/>
                <a:ea typeface="Calibri"/>
                <a:cs typeface="Calibri"/>
                <a:sym typeface="Calibri"/>
              </a:rPr>
              <a:t>At least 2.0 GHZ processor</a:t>
            </a:r>
          </a:p>
          <a:p>
            <a:pPr indent="0" lvl="0" marL="0" marR="0" rtl="0" algn="l">
              <a:spcBef>
                <a:spcPts val="2000"/>
              </a:spcBef>
              <a:spcAft>
                <a:spcPts val="0"/>
              </a:spcAft>
              <a:buNone/>
            </a:pPr>
            <a:r>
              <a:t/>
            </a:r>
            <a:endParaRPr>
              <a:solidFill>
                <a:srgbClr val="001D4D"/>
              </a:solidFill>
            </a:endParaRPr>
          </a:p>
        </p:txBody>
      </p:sp>
      <p:pic>
        <p:nvPicPr>
          <p:cNvPr id="186" name="Shape 186"/>
          <p:cNvPicPr preferRelativeResize="0"/>
          <p:nvPr/>
        </p:nvPicPr>
        <p:blipFill rotWithShape="1">
          <a:blip r:embed="rId3">
            <a:alphaModFix/>
          </a:blip>
          <a:srcRect b="0" l="1640" r="3536" t="0"/>
          <a:stretch/>
        </p:blipFill>
        <p:spPr>
          <a:xfrm>
            <a:off x="95625" y="1676399"/>
            <a:ext cx="6055674" cy="42083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Minimal Class Diagram</a:t>
            </a:r>
          </a:p>
        </p:txBody>
      </p:sp>
      <p:sp>
        <p:nvSpPr>
          <p:cNvPr id="193" name="Shape 193"/>
          <p:cNvSpPr txBox="1"/>
          <p:nvPr>
            <p:ph idx="1" type="body"/>
          </p:nvPr>
        </p:nvSpPr>
        <p:spPr>
          <a:xfrm>
            <a:off x="779475" y="1828800"/>
            <a:ext cx="7583400" cy="1101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t/>
            </a:r>
            <a:endParaRPr b="0" i="0" sz="2200" u="none" cap="none" strike="noStrike">
              <a:solidFill>
                <a:srgbClr val="001D4D"/>
              </a:solidFill>
              <a:latin typeface="Trebuchet MS"/>
              <a:ea typeface="Trebuchet MS"/>
              <a:cs typeface="Trebuchet MS"/>
              <a:sym typeface="Trebuchet MS"/>
            </a:endParaRPr>
          </a:p>
        </p:txBody>
      </p:sp>
      <p:pic>
        <p:nvPicPr>
          <p:cNvPr descr="Minimal Class Diagram.png" id="194" name="Shape 194"/>
          <p:cNvPicPr preferRelativeResize="0"/>
          <p:nvPr/>
        </p:nvPicPr>
        <p:blipFill>
          <a:blip r:embed="rId3">
            <a:alphaModFix/>
          </a:blip>
          <a:stretch>
            <a:fillRect/>
          </a:stretch>
        </p:blipFill>
        <p:spPr>
          <a:xfrm>
            <a:off x="376425" y="1462600"/>
            <a:ext cx="8392024" cy="3609374"/>
          </a:xfrm>
          <a:prstGeom prst="rect">
            <a:avLst/>
          </a:prstGeom>
          <a:noFill/>
          <a:ln>
            <a:noFill/>
          </a:ln>
        </p:spPr>
      </p:pic>
      <p:sp>
        <p:nvSpPr>
          <p:cNvPr id="195" name="Shape 195"/>
          <p:cNvSpPr txBox="1"/>
          <p:nvPr/>
        </p:nvSpPr>
        <p:spPr>
          <a:xfrm>
            <a:off x="569775" y="5200200"/>
            <a:ext cx="5465700" cy="1289100"/>
          </a:xfrm>
          <a:prstGeom prst="rect">
            <a:avLst/>
          </a:prstGeom>
          <a:noFill/>
          <a:ln>
            <a:noFill/>
          </a:ln>
        </p:spPr>
        <p:txBody>
          <a:bodyPr anchorCtr="0" anchor="t" bIns="91425" lIns="91425" rIns="91425" tIns="91425">
            <a:noAutofit/>
          </a:bodyPr>
          <a:lstStyle/>
          <a:p>
            <a:pPr lvl="0">
              <a:spcBef>
                <a:spcPts val="0"/>
              </a:spcBef>
              <a:buClr>
                <a:srgbClr val="000000"/>
              </a:buClr>
              <a:buSzPct val="68750"/>
              <a:buFont typeface="Arial"/>
              <a:buNone/>
            </a:pPr>
            <a:r>
              <a:rPr lang="en-US" sz="1600">
                <a:latin typeface="Trebuchet MS"/>
                <a:ea typeface="Trebuchet MS"/>
                <a:cs typeface="Trebuchet MS"/>
                <a:sym typeface="Trebuchet MS"/>
              </a:rPr>
              <a:t>The minimal class diagram represents the static view of the BOLO application. It is not only used to visualizing and describing aspects of the system but also for </a:t>
            </a:r>
            <a:r>
              <a:rPr lang="en-US" sz="1600">
                <a:latin typeface="Trebuchet MS"/>
                <a:ea typeface="Trebuchet MS"/>
                <a:cs typeface="Trebuchet MS"/>
                <a:sym typeface="Trebuchet MS"/>
              </a:rPr>
              <a:t>constructing</a:t>
            </a:r>
            <a:r>
              <a:rPr lang="en-US" sz="1600">
                <a:latin typeface="Trebuchet MS"/>
                <a:ea typeface="Trebuchet MS"/>
                <a:cs typeface="Trebuchet MS"/>
                <a:sym typeface="Trebuchet MS"/>
              </a:rPr>
              <a:t> executable code of the software application. </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202" name="Shape 202"/>
          <p:cNvSpPr txBox="1"/>
          <p:nvPr>
            <p:ph idx="1" type="body"/>
          </p:nvPr>
        </p:nvSpPr>
        <p:spPr>
          <a:xfrm>
            <a:off x="779475" y="1425600"/>
            <a:ext cx="7583400" cy="4596300"/>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None/>
            </a:pPr>
            <a:r>
              <a:rPr lang="en-US" sz="2400"/>
              <a:t>1.#</a:t>
            </a:r>
            <a:r>
              <a:rPr lang="en-US" sz="2400"/>
              <a:t>1328 - Add Internal Option to Create BOLO Form</a:t>
            </a:r>
          </a:p>
          <a:p>
            <a:pPr indent="0" lvl="0" marL="0" marR="0" rtl="0" algn="l">
              <a:spcBef>
                <a:spcPts val="0"/>
              </a:spcBef>
              <a:spcAft>
                <a:spcPts val="1000"/>
              </a:spcAft>
              <a:buNone/>
            </a:pPr>
            <a:r>
              <a:rPr lang="en-US" sz="2400"/>
              <a:t>2.</a:t>
            </a:r>
            <a:r>
              <a:rPr lang="en-US" sz="2400"/>
              <a:t>#1286 - Notifying Users Subscribed To Agency</a:t>
            </a:r>
          </a:p>
          <a:p>
            <a:pPr indent="0" lvl="0" marL="0" marR="0" rtl="0" algn="l">
              <a:spcBef>
                <a:spcPts val="0"/>
              </a:spcBef>
              <a:spcAft>
                <a:spcPts val="1000"/>
              </a:spcAft>
              <a:buNone/>
            </a:pPr>
            <a:r>
              <a:rPr lang="en-US" sz="2400"/>
              <a:t>3.#1288 - Edit Login Page</a:t>
            </a:r>
          </a:p>
          <a:p>
            <a:pPr indent="0" lvl="0" marL="0" marR="0" rtl="0" algn="l">
              <a:spcBef>
                <a:spcPts val="0"/>
              </a:spcBef>
              <a:spcAft>
                <a:spcPts val="1000"/>
              </a:spcAft>
              <a:buNone/>
            </a:pPr>
            <a:r>
              <a:rPr lang="en-US" sz="2400"/>
              <a:t>4.#1287 - Edit User Guide Page</a:t>
            </a:r>
          </a:p>
          <a:p>
            <a:pPr indent="0" lvl="0" marL="0" marR="0" rtl="0" algn="l">
              <a:spcBef>
                <a:spcPts val="0"/>
              </a:spcBef>
              <a:spcAft>
                <a:spcPts val="1000"/>
              </a:spcAft>
              <a:buNone/>
            </a:pPr>
            <a:r>
              <a:rPr lang="en-US" sz="2400"/>
              <a:t>5.#1223 - BOLO Filter Not Working</a:t>
            </a:r>
          </a:p>
          <a:p>
            <a:pPr indent="0" lvl="0" marL="0" marR="0" rtl="0" algn="l">
              <a:spcBef>
                <a:spcPts val="0"/>
              </a:spcBef>
              <a:spcAft>
                <a:spcPts val="1000"/>
              </a:spcAft>
              <a:buNone/>
            </a:pPr>
            <a:r>
              <a:rPr lang="en-US" sz="2400"/>
              <a:t>6.#1265 - Subscribing to Agency</a:t>
            </a:r>
          </a:p>
          <a:p>
            <a:pPr indent="0" lvl="0" marL="0" marR="0" rtl="0" algn="l">
              <a:spcBef>
                <a:spcPts val="0"/>
              </a:spcBef>
              <a:spcAft>
                <a:spcPts val="1000"/>
              </a:spcAft>
              <a:buNone/>
            </a:pPr>
            <a:r>
              <a:rPr lang="en-US" sz="2400"/>
              <a:t>7.#1315 - Forgot Password</a:t>
            </a:r>
          </a:p>
          <a:p>
            <a:pPr indent="0" lvl="0" marL="0" marR="0" rtl="0" algn="l">
              <a:spcBef>
                <a:spcPts val="0"/>
              </a:spcBef>
              <a:spcAft>
                <a:spcPts val="1000"/>
              </a:spcAft>
              <a:buNone/>
            </a:pPr>
            <a:r>
              <a:rPr lang="en-US" sz="2400"/>
              <a:t>8.#1218 - Search Issue in the system</a:t>
            </a:r>
          </a:p>
          <a:p>
            <a:pPr indent="0" lvl="0" marL="0" marR="0" rtl="0" algn="l">
              <a:spcBef>
                <a:spcPts val="0"/>
              </a:spcBef>
              <a:spcAft>
                <a:spcPts val="1000"/>
              </a:spcAft>
              <a:buNone/>
            </a:pPr>
            <a:r>
              <a:rPr lang="en-US" sz="2400"/>
              <a:t>9.#1222 - Validate Password</a:t>
            </a:r>
          </a:p>
          <a:p>
            <a:pPr indent="0" lvl="0" marL="0" marR="0" rtl="0" algn="l">
              <a:spcBef>
                <a:spcPts val="0"/>
              </a:spcBef>
              <a:spcAft>
                <a:spcPts val="0"/>
              </a:spcAft>
              <a:buNone/>
            </a:pPr>
            <a:r>
              <a:t/>
            </a:r>
            <a:endParaRPr sz="2400"/>
          </a:p>
          <a:p>
            <a:pPr indent="0" lvl="0" marL="0" marR="0" rtl="0" algn="l">
              <a:spcBef>
                <a:spcPts val="0"/>
              </a:spcBef>
              <a:spcAft>
                <a:spcPts val="0"/>
              </a:spcAft>
              <a:buNone/>
            </a:pPr>
            <a:r>
              <a:t/>
            </a:r>
            <a:endParaRPr sz="2400"/>
          </a:p>
          <a:p>
            <a:pPr indent="0" lvl="0" marL="0" marR="0" rtl="0" algn="l">
              <a:spcBef>
                <a:spcPts val="2000"/>
              </a:spcBef>
              <a:spcAft>
                <a:spcPts val="0"/>
              </a:spcAft>
              <a:buNone/>
            </a:pPr>
            <a:r>
              <a:t/>
            </a:r>
            <a:endParaRPr sz="2400"/>
          </a:p>
          <a:p>
            <a:pPr indent="0" lvl="0" marL="0" marR="0" rtl="0" algn="l">
              <a:spcBef>
                <a:spcPts val="2000"/>
              </a:spcBef>
              <a:spcAft>
                <a:spcPts val="0"/>
              </a:spcAft>
              <a:buNone/>
            </a:pPr>
            <a:r>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US"/>
              <a:t>#1328 - Add Internal Option to Create BOLO Form</a:t>
            </a:r>
          </a:p>
        </p:txBody>
      </p:sp>
      <p:sp>
        <p:nvSpPr>
          <p:cNvPr id="209" name="Shape 209"/>
          <p:cNvSpPr txBox="1"/>
          <p:nvPr>
            <p:ph idx="1" type="body"/>
          </p:nvPr>
        </p:nvSpPr>
        <p:spPr>
          <a:xfrm>
            <a:off x="5946125" y="1295400"/>
            <a:ext cx="3077700" cy="4208400"/>
          </a:xfrm>
          <a:prstGeom prst="rect">
            <a:avLst/>
          </a:prstGeom>
          <a:noFill/>
          <a:ln>
            <a:noFill/>
          </a:ln>
        </p:spPr>
        <p:txBody>
          <a:bodyPr anchorCtr="0" anchor="t" bIns="45700" lIns="91425" rIns="91425" tIns="45700">
            <a:noAutofit/>
          </a:bodyPr>
          <a:lstStyle/>
          <a:p>
            <a:pPr indent="-228600" lvl="0" marL="457200" marR="0" rtl="0" algn="l">
              <a:spcBef>
                <a:spcPts val="2000"/>
              </a:spcBef>
              <a:spcAft>
                <a:spcPts val="0"/>
              </a:spcAft>
            </a:pPr>
            <a:r>
              <a:rPr lang="en-US"/>
              <a:t>The added functionality allows any user to create a BOLO that is </a:t>
            </a:r>
            <a:r>
              <a:rPr lang="en-US"/>
              <a:t>only visible </a:t>
            </a:r>
            <a:r>
              <a:rPr lang="en-US"/>
              <a:t>within the user’s agency.</a:t>
            </a:r>
          </a:p>
          <a:p>
            <a:pPr indent="-228600" lvl="0" marL="457200" marR="0" rtl="0" algn="l">
              <a:spcBef>
                <a:spcPts val="2000"/>
              </a:spcBef>
              <a:spcAft>
                <a:spcPts val="0"/>
              </a:spcAft>
            </a:pPr>
            <a:r>
              <a:rPr lang="en-US"/>
              <a:t>An option to filter internal BOLOs was also implemented into the system.</a:t>
            </a:r>
          </a:p>
        </p:txBody>
      </p:sp>
      <p:pic>
        <p:nvPicPr>
          <p:cNvPr id="210" name="Shape 210"/>
          <p:cNvPicPr preferRelativeResize="0"/>
          <p:nvPr/>
        </p:nvPicPr>
        <p:blipFill rotWithShape="1">
          <a:blip r:embed="rId3">
            <a:alphaModFix/>
          </a:blip>
          <a:srcRect b="5602" l="3383" r="1305" t="11029"/>
          <a:stretch/>
        </p:blipFill>
        <p:spPr>
          <a:xfrm>
            <a:off x="75350" y="1628100"/>
            <a:ext cx="5897650" cy="3646450"/>
          </a:xfrm>
          <a:prstGeom prst="rect">
            <a:avLst/>
          </a:prstGeom>
          <a:noFill/>
          <a:ln>
            <a:noFill/>
          </a:ln>
        </p:spPr>
      </p:pic>
      <p:sp>
        <p:nvSpPr>
          <p:cNvPr id="211" name="Shape 211"/>
          <p:cNvSpPr txBox="1"/>
          <p:nvPr/>
        </p:nvSpPr>
        <p:spPr>
          <a:xfrm>
            <a:off x="703275" y="5503800"/>
            <a:ext cx="4597500" cy="1044600"/>
          </a:xfrm>
          <a:prstGeom prst="rect">
            <a:avLst/>
          </a:prstGeom>
          <a:solidFill>
            <a:srgbClr val="EFEFEF"/>
          </a:solidFill>
          <a:ln cap="flat" cmpd="sng" w="9525">
            <a:solidFill>
              <a:schemeClr val="dk1"/>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US">
                <a:latin typeface="Trebuchet MS"/>
                <a:ea typeface="Trebuchet MS"/>
                <a:cs typeface="Trebuchet MS"/>
                <a:sym typeface="Trebuchet MS"/>
              </a:rPr>
              <a:t>if (bolo.internal &amp;&amp; bolo.agency == user.agency)</a:t>
            </a:r>
          </a:p>
          <a:p>
            <a:pPr lvl="0">
              <a:spcBef>
                <a:spcPts val="0"/>
              </a:spcBef>
              <a:buNone/>
            </a:pPr>
            <a:r>
              <a:rPr lang="en-US">
                <a:latin typeface="Trebuchet MS"/>
                <a:ea typeface="Trebuchet MS"/>
                <a:cs typeface="Trebuchet MS"/>
                <a:sym typeface="Trebuchet MS"/>
              </a:rPr>
              <a:t>	display(bolo);</a:t>
            </a:r>
          </a:p>
          <a:p>
            <a:pPr lvl="0">
              <a:spcBef>
                <a:spcPts val="0"/>
              </a:spcBef>
              <a:buNone/>
            </a:pPr>
            <a:r>
              <a:rPr lang="en-US">
                <a:latin typeface="Trebuchet MS"/>
                <a:ea typeface="Trebuchet MS"/>
                <a:cs typeface="Trebuchet MS"/>
                <a:sym typeface="Trebuchet MS"/>
              </a:rPr>
              <a:t>else </a:t>
            </a:r>
          </a:p>
          <a:p>
            <a:pPr lvl="0">
              <a:spcBef>
                <a:spcPts val="0"/>
              </a:spcBef>
              <a:buNone/>
            </a:pPr>
            <a:r>
              <a:rPr lang="en-US">
                <a:latin typeface="Trebuchet MS"/>
                <a:ea typeface="Trebuchet MS"/>
                <a:cs typeface="Trebuchet MS"/>
                <a:sym typeface="Trebuchet MS"/>
              </a:rPr>
              <a:t>	hide(bolo);</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a:t>#1328 - Sequence Diagram</a:t>
            </a:r>
          </a:p>
        </p:txBody>
      </p:sp>
      <p:pic>
        <p:nvPicPr>
          <p:cNvPr id="218" name="Shape 218"/>
          <p:cNvPicPr preferRelativeResize="0"/>
          <p:nvPr/>
        </p:nvPicPr>
        <p:blipFill>
          <a:blip r:embed="rId3">
            <a:alphaModFix/>
          </a:blip>
          <a:stretch>
            <a:fillRect/>
          </a:stretch>
        </p:blipFill>
        <p:spPr>
          <a:xfrm>
            <a:off x="217725" y="1425600"/>
            <a:ext cx="8735775" cy="54323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